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3" r:id="rId4"/>
    <p:sldId id="258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6" r:id="rId29"/>
    <p:sldId id="280" r:id="rId30"/>
    <p:sldId id="281" r:id="rId3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0000"/>
    <a:srgbClr val="00CCFF"/>
    <a:srgbClr val="FF9900"/>
    <a:srgbClr val="669900"/>
    <a:srgbClr val="99FF99"/>
    <a:srgbClr val="FF7C8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9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E85B809F-6719-496B-9813-E22A5CA5E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9EA78DB2-3053-4A3A-8B32-20694F77E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58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872" indent="-275720" defTabSz="955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881" indent="-220576" defTabSz="955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4033" indent="-220576" defTabSz="955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5185" indent="-220576" defTabSz="9558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6338" indent="-220576" defTabSz="955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7490" indent="-220576" defTabSz="955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8642" indent="-220576" defTabSz="955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9794" indent="-220576" defTabSz="9558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C72CA0-1440-4FF7-99E9-46E04AC49B5E}" type="slidenum">
              <a:rPr lang="en-US" altLang="en-US" sz="13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061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A9E85A0-02B0-4A18-961E-32CCF116C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62CF01D-2FEA-4C07-8AF8-0C00164A9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E0EA315-7CE6-40EE-81DD-C9CA8D805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7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A04AFC9-DF6F-47D6-8C60-E9163772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4566AB-70AD-457A-9073-AAECC48D0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6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6AD877E-B6EA-43F2-8309-B1B53BB72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576BC0-CEB3-44C9-A387-411564DF8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F732DED-C335-4995-9C83-A968BBA2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320EFE0-B148-4AA8-9B8F-574A1FCD4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D21F1C5-92FB-4A88-BBDC-80C9F51C8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0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E2D61D9-31DC-41FA-BC56-ECC5EABB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1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5225"/>
            <a:ext cx="4248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78C3EFF-D651-47D7-B0CC-99D93F00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1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sincar@ese.eu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tinyurl.com/z8mqel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z8mqel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CF8F41E-DB8D-4E15-9C99-5D856B433A07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400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 smtClean="0"/>
              <a:t> </a:t>
            </a:r>
            <a:r>
              <a:rPr lang="en-US" altLang="en-US" dirty="0" smtClean="0"/>
              <a:t>Addressing the Cold User Problem for Model-Based Recommender Systems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886200"/>
            <a:ext cx="6480175" cy="1487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Flavius </a:t>
            </a:r>
            <a:r>
              <a:rPr lang="en-US" altLang="en-US" dirty="0" err="1" smtClean="0"/>
              <a:t>Frasincar</a:t>
            </a:r>
            <a:r>
              <a:rPr lang="en-US" altLang="en-US" dirty="0" smtClean="0"/>
              <a:t>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3"/>
              </a:rPr>
              <a:t>frasincar@ese.eur.nl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algn="l" eaLnBrk="1" hangingPunct="1">
              <a:lnSpc>
                <a:spcPct val="90000"/>
              </a:lnSpc>
            </a:pPr>
            <a:endParaRPr lang="en-US" altLang="en-US" sz="1600" dirty="0" smtClean="0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68312" y="6094413"/>
            <a:ext cx="842416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/>
              <a:t>* Joint work with </a:t>
            </a:r>
            <a:r>
              <a:rPr lang="en-US" altLang="en-US" sz="1800" dirty="0" smtClean="0"/>
              <a:t>Tomas </a:t>
            </a:r>
            <a:r>
              <a:rPr lang="en-US" altLang="en-US" sz="1800" dirty="0" err="1" smtClean="0"/>
              <a:t>Geurts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</a:t>
            </a:r>
            <a:r>
              <a:rPr lang="en-US" dirty="0">
                <a:cs typeface="Arial"/>
              </a:rPr>
              <a:t>M</a:t>
            </a:r>
            <a:r>
              <a:rPr lang="en-US" dirty="0"/>
              <a:t>atrix Factorization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</a:t>
                </a:r>
                <a:r>
                  <a:rPr lang="en-US" dirty="0" err="1" smtClean="0"/>
                  <a:t>Koren</a:t>
                </a:r>
                <a:r>
                  <a:rPr lang="en-US" dirty="0" smtClean="0"/>
                  <a:t> et al., 2009):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global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bias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average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of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all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interactions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the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user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bias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the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item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bias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(prone to overfitting)</a:t>
                </a:r>
              </a:p>
              <a:p>
                <a:pPr lvl="1"/>
                <a:r>
                  <a:rPr lang="en-US" dirty="0" smtClean="0"/>
                  <a:t>Added one regularization parameter (to reduce overfitting)</a:t>
                </a:r>
              </a:p>
              <a:p>
                <a:pPr marL="400050"/>
                <a:r>
                  <a:rPr lang="en-US" dirty="0" smtClean="0"/>
                  <a:t>We add two regularization parameters: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𝐾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𝑢𝑖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(reduces overfitting)</a:t>
                </a:r>
              </a:p>
              <a:p>
                <a:pPr marL="68580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is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the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regularization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parameter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for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the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bias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terms</m:t>
                    </m:r>
                  </m:oMath>
                </a14:m>
                <a:endParaRPr lang="en-US" sz="1600" b="0" dirty="0" smtClean="0"/>
              </a:p>
              <a:p>
                <a:pPr marL="68580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is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the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regularization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parameter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for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the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latent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factors</m:t>
                    </m:r>
                  </m:oMath>
                </a14:m>
                <a:endParaRPr lang="en-GB" sz="1600" dirty="0" smtClean="0"/>
              </a:p>
              <a:p>
                <a:pPr marL="285750"/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43" b="-9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</a:t>
            </a:r>
            <a:r>
              <a:rPr lang="en-US" dirty="0">
                <a:cs typeface="Arial"/>
              </a:rPr>
              <a:t>M</a:t>
            </a:r>
            <a:r>
              <a:rPr lang="en-US" dirty="0"/>
              <a:t>atrix Factorization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Problem: predictions are non-binary</a:t>
                </a:r>
              </a:p>
              <a:p>
                <a:r>
                  <a:rPr lang="en-US" dirty="0" smtClean="0"/>
                  <a:t>Solution: apply the logistic function to get binary predictions (with a 0.5 threshold)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exp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⁡(−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𝑢𝑖</m:t>
                                  </m:r>
                                </m:sub>
                                <m:sup/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−0.5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Solving the minimization problem:</a:t>
                </a:r>
              </a:p>
              <a:p>
                <a:pPr lvl="1"/>
                <a:r>
                  <a:rPr lang="en-US" dirty="0" smtClean="0"/>
                  <a:t>Alternating Least Squares (ALS)</a:t>
                </a:r>
              </a:p>
              <a:p>
                <a:pPr lvl="1"/>
                <a:r>
                  <a:rPr lang="en-US" dirty="0" smtClean="0"/>
                  <a:t>Stochastic Gradient Descent (SGD)</a:t>
                </a:r>
              </a:p>
              <a:p>
                <a:pPr lvl="1"/>
                <a:r>
                  <a:rPr lang="en-US" dirty="0" err="1" smtClean="0"/>
                  <a:t>Majorization</a:t>
                </a:r>
                <a:r>
                  <a:rPr lang="en-US" dirty="0" smtClean="0"/>
                  <a:t> Minimization (MM)</a:t>
                </a:r>
              </a:p>
              <a:p>
                <a:pPr lvl="1"/>
                <a:r>
                  <a:rPr lang="en-US" dirty="0" smtClean="0"/>
                  <a:t>Cyclic Coordinate Descent (CCD)</a:t>
                </a:r>
              </a:p>
              <a:p>
                <a:pPr lvl="1"/>
                <a:endParaRPr lang="en-US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</a:t>
            </a:r>
            <a:r>
              <a:rPr lang="en-US" dirty="0">
                <a:cs typeface="Arial"/>
              </a:rPr>
              <a:t>M</a:t>
            </a:r>
            <a:r>
              <a:rPr lang="en-US" dirty="0"/>
              <a:t>atrix Factorization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Stochastic Gradient Descent</a:t>
                </a:r>
              </a:p>
              <a:p>
                <a:r>
                  <a:rPr lang="en-US" dirty="0" smtClean="0"/>
                  <a:t>Select a training case and compute the error:</a:t>
                </a: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Update model parameters: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/>
                </a:r>
                <a:br>
                  <a:rPr lang="en-US" b="0" dirty="0" smtClean="0">
                    <a:ea typeface="Cambria Math"/>
                  </a:rPr>
                </a:br>
                <a:r>
                  <a:rPr lang="en-US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/>
                </a:r>
                <a:br>
                  <a:rPr lang="en-US" i="1" dirty="0" smtClean="0">
                    <a:latin typeface="Cambria Math"/>
                    <a:ea typeface="Cambria Math"/>
                  </a:rPr>
                </a:br>
                <a:r>
                  <a:rPr lang="en-US" i="1" dirty="0" smtClean="0">
                    <a:latin typeface="Cambria Math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𝑢𝑖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/>
                </a:r>
                <a:br>
                  <a:rPr lang="en-US" i="1" dirty="0" smtClean="0">
                    <a:latin typeface="Cambria Math"/>
                    <a:ea typeface="Cambria Math"/>
                  </a:rPr>
                </a:br>
                <a:r>
                  <a:rPr lang="en-US" i="1" dirty="0" smtClean="0">
                    <a:latin typeface="Cambria Math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𝑢𝑖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Iterate through all training cases</a:t>
                </a:r>
              </a:p>
              <a:p>
                <a:r>
                  <a:rPr lang="en-US" dirty="0">
                    <a:ea typeface="Cambria Math"/>
                  </a:rPr>
                  <a:t>Iterate </a:t>
                </a:r>
                <a:r>
                  <a:rPr lang="en-US" dirty="0" smtClean="0">
                    <a:ea typeface="Cambria Math"/>
                  </a:rPr>
                  <a:t>until convergence (randomize order of training cases):</a:t>
                </a:r>
              </a:p>
              <a:p>
                <a:pPr lvl="1"/>
                <a:r>
                  <a:rPr lang="en-US" dirty="0" smtClean="0">
                    <a:ea typeface="Cambria Math"/>
                  </a:rPr>
                  <a:t>Minimization function does not change much</a:t>
                </a:r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r>
              <a:rPr lang="en-US" dirty="0"/>
              <a:t> </a:t>
            </a:r>
            <a:r>
              <a:rPr lang="en-US" dirty="0" smtClean="0"/>
              <a:t>– Item Ranking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Ask cold users to rate a set of items (the cardinality of this set should not be too high)</a:t>
            </a:r>
          </a:p>
          <a:p>
            <a:r>
              <a:rPr lang="en-US" dirty="0" smtClean="0"/>
              <a:t>The set of items to rank should provide for the highest utility for making recommendations to cold users</a:t>
            </a:r>
          </a:p>
          <a:p>
            <a:r>
              <a:rPr lang="en-US" dirty="0" smtClean="0"/>
              <a:t>The selection of the items to rank depends on a certain ranking</a:t>
            </a:r>
          </a:p>
          <a:p>
            <a:r>
              <a:rPr lang="en-US" dirty="0" smtClean="0"/>
              <a:t>Our ranking strategies are </a:t>
            </a:r>
            <a:r>
              <a:rPr lang="en-US" b="1" dirty="0" smtClean="0"/>
              <a:t>non-personalized active learning strategies</a:t>
            </a:r>
          </a:p>
          <a:p>
            <a:r>
              <a:rPr lang="en-US" dirty="0" smtClean="0"/>
              <a:t>Six strategies for item ranking:</a:t>
            </a:r>
          </a:p>
          <a:p>
            <a:pPr lvl="1"/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Popularity</a:t>
            </a:r>
          </a:p>
          <a:p>
            <a:pPr lvl="1"/>
            <a:r>
              <a:rPr lang="en-US" dirty="0" smtClean="0"/>
              <a:t>Gini</a:t>
            </a:r>
          </a:p>
          <a:p>
            <a:pPr lvl="1"/>
            <a:r>
              <a:rPr lang="en-US" dirty="0" smtClean="0"/>
              <a:t>Entropy</a:t>
            </a:r>
          </a:p>
          <a:p>
            <a:pPr lvl="1"/>
            <a:r>
              <a:rPr lang="en-US" dirty="0" err="1" smtClean="0"/>
              <a:t>PopGini</a:t>
            </a:r>
            <a:endParaRPr lang="en-US" dirty="0" smtClean="0"/>
          </a:p>
          <a:p>
            <a:pPr lvl="1"/>
            <a:r>
              <a:rPr lang="en-US" dirty="0" err="1" smtClean="0"/>
              <a:t>PopEntropy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Item Ranking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Strategy:</a:t>
            </a:r>
          </a:p>
          <a:p>
            <a:pPr lvl="1"/>
            <a:r>
              <a:rPr lang="en-US" dirty="0" smtClean="0"/>
              <a:t>Select items at random</a:t>
            </a:r>
          </a:p>
          <a:p>
            <a:pPr lvl="1"/>
            <a:r>
              <a:rPr lang="en-US" dirty="0" smtClean="0"/>
              <a:t>Taken as a baseline</a:t>
            </a:r>
          </a:p>
          <a:p>
            <a:pPr lvl="1"/>
            <a:r>
              <a:rPr lang="en-US" dirty="0" smtClean="0"/>
              <a:t>Advantage: Low </a:t>
            </a:r>
            <a:r>
              <a:rPr lang="en-US" dirty="0"/>
              <a:t>correlation between items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Item Ranking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Popularity Strategy:</a:t>
            </a:r>
          </a:p>
          <a:p>
            <a:pPr lvl="1"/>
            <a:r>
              <a:rPr lang="en-US" dirty="0"/>
              <a:t>Single heuristic </a:t>
            </a:r>
            <a:r>
              <a:rPr lang="en-US" dirty="0" smtClean="0"/>
              <a:t>attention-based </a:t>
            </a:r>
            <a:r>
              <a:rPr lang="en-US" dirty="0"/>
              <a:t>active learning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Depends on the amount of “attention” (popularity) an item receives</a:t>
            </a:r>
          </a:p>
          <a:p>
            <a:pPr lvl="1"/>
            <a:r>
              <a:rPr lang="en-US" dirty="0" smtClean="0"/>
              <a:t>Most popular items (items that have been interacted with by the largest number of distinct users) are ranked at the top</a:t>
            </a:r>
          </a:p>
          <a:p>
            <a:pPr lvl="1"/>
            <a:r>
              <a:rPr lang="en-US" dirty="0" smtClean="0"/>
              <a:t>Two disadvantages:</a:t>
            </a:r>
          </a:p>
          <a:p>
            <a:pPr lvl="2"/>
            <a:r>
              <a:rPr lang="en-US" dirty="0" smtClean="0"/>
              <a:t>The most popular items could be very similar (e.g., T-shirts of the same brand at the top, waste of effort for the user to rate all of them)</a:t>
            </a:r>
          </a:p>
          <a:p>
            <a:pPr lvl="2"/>
            <a:r>
              <a:rPr lang="en-US" dirty="0" smtClean="0"/>
              <a:t>Biases the recommender to recommend popular items (decreases the chance of long tail items to be recommended)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Item Ranking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Gini Strategy:</a:t>
                </a:r>
              </a:p>
              <a:p>
                <a:pPr lvl="1"/>
                <a:r>
                  <a:rPr lang="en-US" dirty="0" smtClean="0"/>
                  <a:t>Single heuristic uncertainty-based active learning strategy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𝐺𝑖𝑛𝑖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∈{0,1}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r>
                  <a:rPr lang="en-GB" dirty="0" smtClean="0"/>
                  <a:t>where: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 smtClean="0"/>
                  <a:t> is the relative frequency of class j (positive or negative interaction)</a:t>
                </a:r>
              </a:p>
              <a:p>
                <a:pPr lvl="1"/>
                <a:r>
                  <a:rPr lang="en-US" dirty="0" smtClean="0"/>
                  <a:t>Items are ranked in descending order of the Gini score</a:t>
                </a:r>
              </a:p>
              <a:p>
                <a:pPr lvl="1"/>
                <a:r>
                  <a:rPr lang="en-US" dirty="0" smtClean="0"/>
                  <a:t>At the top we have the items that most polarize users, so the recommender system is the most unsure on the user opinion on these items</a:t>
                </a:r>
              </a:p>
              <a:p>
                <a:pPr lvl="1"/>
                <a:r>
                  <a:rPr lang="en-US" dirty="0"/>
                  <a:t>Items with high Gini are good in splitting the users in two equally sized </a:t>
                </a:r>
                <a:r>
                  <a:rPr lang="en-US" dirty="0" smtClean="0"/>
                  <a:t>groups</a:t>
                </a:r>
                <a:endParaRPr lang="en-GB" dirty="0" smtClean="0"/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r="-444" b="-5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Item Ranking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Entropy Strategy:</a:t>
                </a:r>
              </a:p>
              <a:p>
                <a:pPr lvl="1"/>
                <a:r>
                  <a:rPr lang="en-US" dirty="0" smtClean="0"/>
                  <a:t>Single heuristic uncertainty-based active learning strategy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r>
                  <a:rPr lang="en-GB" dirty="0" smtClean="0"/>
                  <a:t>where: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GB" dirty="0" smtClean="0"/>
                  <a:t> is the relative frequency of class j (positive or negative interaction)</a:t>
                </a:r>
              </a:p>
              <a:p>
                <a:pPr lvl="1"/>
                <a:r>
                  <a:rPr lang="en-US" dirty="0" smtClean="0"/>
                  <a:t>Item are ranked in descending order of the Entropy score</a:t>
                </a:r>
              </a:p>
              <a:p>
                <a:pPr lvl="1"/>
                <a:r>
                  <a:rPr lang="en-US" dirty="0" smtClean="0"/>
                  <a:t>At the top we have the items that most polarize users, so the recommender system is the most unsure on the user opinion on these items</a:t>
                </a:r>
              </a:p>
              <a:p>
                <a:pPr lvl="1"/>
                <a:r>
                  <a:rPr lang="en-US" dirty="0" smtClean="0"/>
                  <a:t>Items with high Entropy are good in splitting the users in two equally sized groups</a:t>
                </a:r>
                <a:endParaRPr lang="en-GB" dirty="0" smtClean="0"/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43" b="-5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Item Ranking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PopGini Strategy:</a:t>
                </a:r>
              </a:p>
              <a:p>
                <a:pPr lvl="1"/>
                <a:r>
                  <a:rPr lang="en-US" dirty="0" smtClean="0"/>
                  <a:t>Static combined-heuristic active learning strategy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𝑃𝑜𝑝𝐺𝑖𝑛𝑖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𝑃𝑜𝑝𝑢𝑙𝑎𝑟𝑖𝑡𝑦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𝐺𝑖𝑛𝑖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GB" dirty="0"/>
                  <a:t>where: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0,1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are parameters to be learnt</a:t>
                </a:r>
              </a:p>
              <a:p>
                <a:pPr lvl="1"/>
                <a:r>
                  <a:rPr lang="en-US" dirty="0" smtClean="0"/>
                  <a:t>We use base 10 for popularity so that it does not dominate the Gini score (the distribution of popularity is rightly skewed, i.e., many items that have only few interactions associated)</a:t>
                </a:r>
              </a:p>
              <a:p>
                <a:pPr lvl="1"/>
                <a:r>
                  <a:rPr lang="en-US" dirty="0" smtClean="0"/>
                  <a:t>Advantage: accounts for both popular items and items that are polarizing the users</a:t>
                </a:r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Item Ranking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PopEntropy Strategy:</a:t>
                </a:r>
              </a:p>
              <a:p>
                <a:pPr lvl="1"/>
                <a:r>
                  <a:rPr lang="en-US" dirty="0" smtClean="0"/>
                  <a:t>Static combined-heuristic active learning strategy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𝑃𝑜𝑝𝐸𝑛𝑡𝑟𝑜𝑝𝑦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𝑃𝑜𝑝𝑢𝑙𝑎𝑟𝑖𝑡𝑦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GB" dirty="0"/>
                  <a:t>where: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∈(0,1)</m:t>
                    </m:r>
                  </m:oMath>
                </a14:m>
                <a:r>
                  <a:rPr lang="en-GB" dirty="0" smtClean="0"/>
                  <a:t> are parameters to be learnt</a:t>
                </a:r>
              </a:p>
              <a:p>
                <a:pPr lvl="1"/>
                <a:r>
                  <a:rPr lang="en-US" dirty="0" smtClean="0"/>
                  <a:t>We use base 10 for popularity so that it does not dominate the Entropy score (the distribution of popularity is rightly skewed, i.e., many items that have only few interactions associated)</a:t>
                </a:r>
              </a:p>
              <a:p>
                <a:pPr lvl="1"/>
                <a:r>
                  <a:rPr lang="en-US" dirty="0" smtClean="0"/>
                  <a:t>Advantage: accounts for both popular items and items that are polarizing the users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Motivation</a:t>
            </a:r>
          </a:p>
          <a:p>
            <a:pPr eaLnBrk="1" hangingPunct="1"/>
            <a:r>
              <a:rPr lang="en-US" altLang="en-US" dirty="0" smtClean="0"/>
              <a:t>Related Work</a:t>
            </a:r>
          </a:p>
          <a:p>
            <a:pPr eaLnBrk="1" hangingPunct="1"/>
            <a:r>
              <a:rPr lang="en-US" altLang="en-US" dirty="0" smtClean="0"/>
              <a:t>Methodology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Evaluation</a:t>
            </a:r>
          </a:p>
          <a:p>
            <a:pPr eaLnBrk="1" hangingPunct="1"/>
            <a:r>
              <a:rPr lang="en-US" altLang="en-US" dirty="0" smtClean="0"/>
              <a:t>Conclusion</a:t>
            </a:r>
          </a:p>
          <a:p>
            <a:pPr eaLnBrk="1" hangingPunct="1"/>
            <a:r>
              <a:rPr lang="en-US" altLang="en-US" dirty="0" smtClean="0"/>
              <a:t>Future Work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09F2CC5E-FE89-4336-B166-F3813ECD4A88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r>
              <a:rPr lang="en-US" dirty="0"/>
              <a:t> – </a:t>
            </a:r>
            <a:r>
              <a:rPr lang="en-US" dirty="0" smtClean="0"/>
              <a:t>Data 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set from the </a:t>
            </a:r>
            <a:r>
              <a:rPr lang="en-US" dirty="0" err="1" smtClean="0"/>
              <a:t>webshop</a:t>
            </a:r>
            <a:r>
              <a:rPr lang="en-US" dirty="0" smtClean="0"/>
              <a:t> of “de </a:t>
            </a:r>
            <a:r>
              <a:rPr lang="en-US" dirty="0" err="1" smtClean="0"/>
              <a:t>Bijenkorf</a:t>
            </a:r>
            <a:r>
              <a:rPr lang="en-US" dirty="0" smtClean="0"/>
              <a:t>”, a high end department store in the Netherlands:</a:t>
            </a:r>
          </a:p>
          <a:p>
            <a:pPr lvl="1"/>
            <a:r>
              <a:rPr lang="en-US" dirty="0" smtClean="0"/>
              <a:t>100,000+ unique visitors every day</a:t>
            </a:r>
          </a:p>
          <a:p>
            <a:pPr lvl="1"/>
            <a:r>
              <a:rPr lang="en-US" dirty="0" smtClean="0"/>
              <a:t>200,000+ unique products in the assortment</a:t>
            </a:r>
          </a:p>
          <a:p>
            <a:r>
              <a:rPr lang="en-US" dirty="0" smtClean="0"/>
              <a:t>Data set contains all interactions between customers and products (purchases and returns) from 14 July 2015 to 13 July 2016 (1 year)</a:t>
            </a:r>
          </a:p>
          <a:p>
            <a:r>
              <a:rPr lang="en-US" dirty="0" smtClean="0"/>
              <a:t>Data set characteristics:</a:t>
            </a:r>
          </a:p>
          <a:p>
            <a:pPr lvl="1"/>
            <a:r>
              <a:rPr lang="en-US" dirty="0" smtClean="0"/>
              <a:t>563,495 unique customers</a:t>
            </a:r>
          </a:p>
          <a:p>
            <a:pPr lvl="1"/>
            <a:r>
              <a:rPr lang="en-US" dirty="0" smtClean="0"/>
              <a:t>242,020 unique products</a:t>
            </a:r>
          </a:p>
          <a:p>
            <a:pPr lvl="1"/>
            <a:r>
              <a:rPr lang="en-US" dirty="0" smtClean="0"/>
              <a:t>2,563,878 unique interactions between customers and products</a:t>
            </a:r>
          </a:p>
          <a:p>
            <a:pPr marL="457200" lvl="1" indent="0">
              <a:buNone/>
            </a:pPr>
            <a:r>
              <a:rPr lang="en-US" dirty="0" smtClean="0"/>
              <a:t>(all interactions are dichotomized, i.e., 0 or 1)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Data Set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set characteristics:</a:t>
                </a:r>
              </a:p>
              <a:p>
                <a:pPr lvl="1"/>
                <a:r>
                  <a:rPr lang="en-US" dirty="0" smtClean="0"/>
                  <a:t>2,563,878 unique interactions:</a:t>
                </a:r>
              </a:p>
              <a:p>
                <a:pPr lvl="2"/>
                <a:r>
                  <a:rPr lang="en-US" dirty="0" smtClean="0"/>
                  <a:t>2,159,538 are positive interactions (assigned a 1)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m:rPr>
                        <m:nor/>
                      </m:rPr>
                      <a:rPr lang="en-US" dirty="0"/>
                      <m:t>84%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404,340 are negative interactions (assigned a 0)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r>
                      <m:rPr>
                        <m:nor/>
                      </m:rPr>
                      <a:rPr lang="en-US" dirty="0"/>
                      <m:t>16%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a customer has not purchased (and hence not returned) a product, the interaction between the customer and the product does not exist (missing value in the user-item interaction matrix)</a:t>
                </a:r>
              </a:p>
              <a:p>
                <a:pPr lvl="1"/>
                <a:r>
                  <a:rPr lang="en-US" dirty="0" smtClean="0"/>
                  <a:t>The user-item interaction matrix is very sparse  (density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1.8 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pPr lvl="2"/>
                <a:r>
                  <a:rPr lang="en-US" dirty="0" smtClean="0"/>
                  <a:t>Each customer has interacted with 4.55 items on average</a:t>
                </a:r>
              </a:p>
              <a:p>
                <a:pPr lvl="2"/>
                <a:r>
                  <a:rPr lang="en-US" dirty="0" smtClean="0"/>
                  <a:t>Each item has been interacted with by 10.59 customers on average</a:t>
                </a:r>
              </a:p>
              <a:p>
                <a:pPr lvl="1"/>
                <a:r>
                  <a:rPr lang="en-US" dirty="0" smtClean="0"/>
                  <a:t>All customer identifiers are anonymized</a:t>
                </a:r>
              </a:p>
              <a:p>
                <a:pPr lvl="1"/>
                <a:r>
                  <a:rPr lang="en-US" dirty="0" smtClean="0"/>
                  <a:t>Data set available at </a:t>
                </a:r>
                <a:r>
                  <a:rPr lang="en-GB" dirty="0" smtClean="0">
                    <a:hlinkClick r:id="rId2"/>
                  </a:rPr>
                  <a:t>http://tinyurl.com/z8mqele</a:t>
                </a:r>
                <a:r>
                  <a:rPr lang="en-GB" dirty="0" smtClean="0"/>
                  <a:t> 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43" b="-2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</a:t>
            </a:r>
            <a:r>
              <a:rPr lang="en-US" dirty="0" smtClean="0"/>
              <a:t>Setup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used as evaluation measure the Root Mean Square Error (RMSE):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𝑅𝑀𝑆𝐸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9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US" dirty="0" smtClean="0"/>
                  <a:t>    where:</a:t>
                </a:r>
              </a:p>
              <a:p>
                <a:pPr lvl="1" indent="-34290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the test set</a:t>
                </a:r>
              </a:p>
              <a:p>
                <a:pPr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GB" dirty="0" smtClean="0"/>
                  <a:t> is the interaction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 smtClean="0"/>
                  <a:t> with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GB" dirty="0" smtClean="0"/>
              </a:p>
              <a:p>
                <a:pPr lvl="1" indent="-34290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 smtClean="0"/>
                  <a:t> is the dichotomized predicted interaction of user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/>
                  <a:t> with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GB" dirty="0" smtClean="0"/>
              </a:p>
              <a:p>
                <a:r>
                  <a:rPr lang="en-US" dirty="0" smtClean="0"/>
                  <a:t>The lower the RMSE, the better is the performance</a:t>
                </a:r>
                <a:endParaRPr lang="en-GB" dirty="0"/>
              </a:p>
              <a:p>
                <a:pPr lvl="1" indent="-342900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</a:t>
            </a:r>
            <a:r>
              <a:rPr lang="en-US" dirty="0" smtClean="0"/>
              <a:t>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of the set of selected items (based on ranking) shown to the cold users: 10, 25, 50, and 100</a:t>
            </a:r>
          </a:p>
          <a:p>
            <a:r>
              <a:rPr lang="en-US" dirty="0" smtClean="0"/>
              <a:t>25% of the users is randomly selected as cold users</a:t>
            </a:r>
          </a:p>
          <a:p>
            <a:r>
              <a:rPr lang="en-US" dirty="0" smtClean="0"/>
              <a:t>Training set contains:</a:t>
            </a:r>
          </a:p>
          <a:p>
            <a:pPr lvl="1"/>
            <a:r>
              <a:rPr lang="en-US" dirty="0" smtClean="0"/>
              <a:t>All interactions of the non-cold users</a:t>
            </a:r>
          </a:p>
          <a:p>
            <a:pPr lvl="1"/>
            <a:r>
              <a:rPr lang="en-US" dirty="0" smtClean="0"/>
              <a:t>The interactions of the cold users only with the selected items</a:t>
            </a:r>
          </a:p>
          <a:p>
            <a:r>
              <a:rPr lang="en-US" dirty="0" smtClean="0"/>
              <a:t>Test set contains:</a:t>
            </a:r>
          </a:p>
          <a:p>
            <a:pPr lvl="1"/>
            <a:r>
              <a:rPr lang="en-US" dirty="0" smtClean="0"/>
              <a:t>All remaining interactions of the cold users</a:t>
            </a:r>
          </a:p>
          <a:p>
            <a:r>
              <a:rPr lang="en-US" dirty="0" smtClean="0"/>
              <a:t>Filter: only users that have interacted with at least one item in the shown items are included in the training and test set (otherwise there is nothing to learn about a cold user)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– Model Parameters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Maximum number of iterations for (1) learning parameters and (2) experiments, using stochastic gradient descent: 50</a:t>
                </a:r>
              </a:p>
              <a:p>
                <a:r>
                  <a:rPr lang="en-US" dirty="0" smtClean="0"/>
                  <a:t>Grid search using 10-fold cross-validation on the complete set of interactions:</a:t>
                </a:r>
              </a:p>
              <a:p>
                <a:pPr lvl="1"/>
                <a:r>
                  <a:rPr lang="en-US" dirty="0" smtClean="0"/>
                  <a:t>Number of factors: 200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b="0" dirty="0" smtClean="0"/>
                  <a:t> (regularization parameter for the bias terms)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dirty="0" smtClean="0"/>
                  <a:t> (regularization parameter for the latent factors)</a:t>
                </a:r>
              </a:p>
              <a:p>
                <a:r>
                  <a:rPr lang="en-US" dirty="0" smtClean="0"/>
                  <a:t>Sensitivity analysis:</a:t>
                </a:r>
              </a:p>
              <a:p>
                <a:pPr lvl="1"/>
                <a:r>
                  <a:rPr lang="en-US" dirty="0" smtClean="0"/>
                  <a:t>Robust model: small decrease in RMSE (less than 3%) when varying parameters to the next best value </a:t>
                </a:r>
                <a:r>
                  <a:rPr lang="en-US" smtClean="0"/>
                  <a:t>in </a:t>
                </a:r>
                <a:r>
                  <a:rPr lang="en-US" smtClean="0"/>
                  <a:t>neighborhood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Most-to-least sensitive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≫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≫</m:t>
                    </m:r>
                  </m:oMath>
                </a14:m>
                <a:r>
                  <a:rPr lang="en-US" dirty="0" smtClean="0"/>
                  <a:t> the number of factors </a:t>
                </a:r>
              </a:p>
              <a:p>
                <a:pPr lvl="1"/>
                <a:endParaRPr lang="en-US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43" b="-102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Model </a:t>
            </a:r>
            <a:r>
              <a:rPr lang="en-US" dirty="0" smtClean="0"/>
              <a:t>Parameters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Grid search for the active learning parameters (from 0 to 1 with a step of 0.1) using another training set selected randomly in the same way (25% of users are cold users):</a:t>
                </a:r>
              </a:p>
              <a:p>
                <a:pPr lvl="1"/>
                <a:r>
                  <a:rPr lang="en-US" dirty="0" smtClean="0"/>
                  <a:t>Average RMSE for various values of the number of shown items (10 and 100)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=0.9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GB" dirty="0" smtClean="0"/>
              </a:p>
              <a:p>
                <a:r>
                  <a:rPr lang="en-US" dirty="0" smtClean="0"/>
                  <a:t>The popularity and impurity measures seem to be equally important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r="-1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</a:t>
            </a:r>
            <a:r>
              <a:rPr lang="en-US" dirty="0" smtClean="0"/>
              <a:t>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implemented in Python and available in </a:t>
            </a:r>
            <a:r>
              <a:rPr lang="en-US" dirty="0" err="1" smtClean="0"/>
              <a:t>github</a:t>
            </a:r>
            <a:r>
              <a:rPr lang="en-US" dirty="0" smtClean="0"/>
              <a:t> at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tinyurl.com/z8mqele</a:t>
            </a:r>
            <a:endParaRPr lang="en-GB" dirty="0" smtClean="0"/>
          </a:p>
          <a:p>
            <a:r>
              <a:rPr lang="en-US" dirty="0" smtClean="0"/>
              <a:t>Software library used: </a:t>
            </a:r>
            <a:r>
              <a:rPr lang="en-US" dirty="0" err="1" smtClean="0"/>
              <a:t>GraphLab</a:t>
            </a:r>
            <a:r>
              <a:rPr lang="en-US" dirty="0" smtClean="0"/>
              <a:t> Create (developed by </a:t>
            </a:r>
            <a:r>
              <a:rPr lang="en-US" dirty="0" err="1" smtClean="0"/>
              <a:t>Turi</a:t>
            </a:r>
            <a:r>
              <a:rPr lang="en-US" dirty="0" smtClean="0"/>
              <a:t>) with Python front-end and C++ backend</a:t>
            </a:r>
            <a:endParaRPr lang="en-US" dirty="0"/>
          </a:p>
          <a:p>
            <a:r>
              <a:rPr lang="en-US" dirty="0" smtClean="0"/>
              <a:t>Hardware was a C4 instance of Amazon EC2:</a:t>
            </a:r>
          </a:p>
          <a:p>
            <a:pPr lvl="1"/>
            <a:r>
              <a:rPr lang="en-US" dirty="0" smtClean="0"/>
              <a:t>8 </a:t>
            </a:r>
            <a:r>
              <a:rPr lang="en-GB" dirty="0"/>
              <a:t>vCPU's (High </a:t>
            </a:r>
            <a:r>
              <a:rPr lang="en-GB" dirty="0" smtClean="0"/>
              <a:t>frequency Intel </a:t>
            </a:r>
            <a:r>
              <a:rPr lang="en-GB" dirty="0"/>
              <a:t>Xeon E5-2666 v3 Haswell </a:t>
            </a:r>
            <a:r>
              <a:rPr lang="en-GB" dirty="0" smtClean="0"/>
              <a:t>processors)</a:t>
            </a:r>
          </a:p>
          <a:p>
            <a:pPr lvl="1"/>
            <a:r>
              <a:rPr lang="en-GB" dirty="0" smtClean="0"/>
              <a:t>15GB </a:t>
            </a:r>
            <a:r>
              <a:rPr lang="en-GB" dirty="0"/>
              <a:t>of </a:t>
            </a:r>
            <a:r>
              <a:rPr lang="en-GB" dirty="0" smtClean="0"/>
              <a:t>RAM</a:t>
            </a:r>
          </a:p>
          <a:p>
            <a:r>
              <a:rPr lang="en-US" dirty="0" smtClean="0"/>
              <a:t>Hardware and software suitable when working with large data sets</a:t>
            </a:r>
            <a:endParaRPr lang="en-GB" dirty="0"/>
          </a:p>
          <a:p>
            <a:pPr lvl="1"/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</a:t>
            </a:r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796136" y="1268760"/>
            <a:ext cx="3168352" cy="5084001"/>
          </a:xfrm>
        </p:spPr>
        <p:txBody>
          <a:bodyPr/>
          <a:lstStyle/>
          <a:p>
            <a:r>
              <a:rPr lang="en-US" sz="1800" dirty="0" smtClean="0"/>
              <a:t>10 items: the random strategy is the best (surprise)</a:t>
            </a:r>
          </a:p>
          <a:p>
            <a:r>
              <a:rPr lang="en-US" sz="1800" dirty="0" smtClean="0"/>
              <a:t>25, 50, 100 items: the </a:t>
            </a:r>
            <a:r>
              <a:rPr lang="en-US" sz="1800" dirty="0" err="1" smtClean="0"/>
              <a:t>PopGini</a:t>
            </a:r>
            <a:r>
              <a:rPr lang="en-US" sz="1800" dirty="0" smtClean="0"/>
              <a:t> strategy is the best</a:t>
            </a:r>
          </a:p>
          <a:p>
            <a:r>
              <a:rPr lang="en-US" sz="1800" dirty="0" smtClean="0"/>
              <a:t>Popularity strategy performs better than expected (users with strong opinions on popular items)</a:t>
            </a:r>
          </a:p>
          <a:p>
            <a:r>
              <a:rPr lang="en-US" sz="1800" dirty="0" smtClean="0"/>
              <a:t>Entropy and Gini strategies are the worst performing (some polarizing items – ranked high</a:t>
            </a:r>
            <a:r>
              <a:rPr lang="en-US" sz="1800" dirty="0"/>
              <a:t> –</a:t>
            </a:r>
            <a:r>
              <a:rPr lang="en-US" sz="1800" dirty="0" smtClean="0"/>
              <a:t> could be the ones with “issues”, so have little value)</a:t>
            </a:r>
          </a:p>
          <a:p>
            <a:endParaRPr lang="en-GB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9806"/>
            <a:ext cx="5472608" cy="50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413" y="1500646"/>
            <a:ext cx="2376264" cy="4525963"/>
          </a:xfrm>
        </p:spPr>
        <p:txBody>
          <a:bodyPr/>
          <a:lstStyle/>
          <a:p>
            <a:r>
              <a:rPr lang="en-US" dirty="0" err="1" smtClean="0"/>
              <a:t>PopGini</a:t>
            </a:r>
            <a:r>
              <a:rPr lang="en-US" dirty="0" smtClean="0"/>
              <a:t> is the best performing strategy (combination of item popularity, which is good in general,  and item polarization)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6153306" cy="482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0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investigated </a:t>
            </a:r>
            <a:r>
              <a:rPr lang="en-US" i="1" dirty="0" smtClean="0"/>
              <a:t>six non-personalized active learning strategies</a:t>
            </a:r>
            <a:r>
              <a:rPr lang="en-US" dirty="0" smtClean="0"/>
              <a:t> to address the cold user problem in the context of: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atrix factorization (collaborative filtering)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 implicit feedback</a:t>
            </a:r>
          </a:p>
          <a:p>
            <a:r>
              <a:rPr lang="en-US" dirty="0" smtClean="0"/>
              <a:t>Adapted the method of (</a:t>
            </a:r>
            <a:r>
              <a:rPr lang="en-US" dirty="0" err="1" smtClean="0"/>
              <a:t>Koren</a:t>
            </a:r>
            <a:r>
              <a:rPr lang="en-US" dirty="0" smtClean="0"/>
              <a:t> et al., 2009), with two regularization  parameters instead of one (for bias and latent factors)</a:t>
            </a:r>
          </a:p>
          <a:p>
            <a:r>
              <a:rPr lang="en-US" dirty="0" smtClean="0"/>
              <a:t>The best active learning strategy depends on the number of shown items to the users</a:t>
            </a:r>
          </a:p>
          <a:p>
            <a:r>
              <a:rPr lang="en-US" dirty="0" smtClean="0"/>
              <a:t>The best active learning strategy overall is the </a:t>
            </a:r>
            <a:r>
              <a:rPr lang="en-US" i="1" dirty="0" err="1" smtClean="0"/>
              <a:t>PopGini</a:t>
            </a:r>
            <a:r>
              <a:rPr lang="en-US" dirty="0" smtClean="0"/>
              <a:t>, which combines the popularity of an item with its Gini impurity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/>
          <a:lstStyle/>
          <a:p>
            <a:r>
              <a:rPr lang="en-GB" dirty="0" smtClean="0"/>
              <a:t>Barry Schwartz, 2004 (</a:t>
            </a:r>
            <a:r>
              <a:rPr lang="en-GB" dirty="0"/>
              <a:t>American </a:t>
            </a:r>
            <a:r>
              <a:rPr lang="en-GB" dirty="0" smtClean="0"/>
              <a:t>psychologist):</a:t>
            </a:r>
            <a:endParaRPr lang="en-US" dirty="0" smtClean="0"/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The </a:t>
            </a:r>
            <a:r>
              <a:rPr lang="en-GB" b="1" dirty="0"/>
              <a:t>Paradox of Choice</a:t>
            </a:r>
            <a:r>
              <a:rPr lang="en-GB" dirty="0"/>
              <a:t> - Why More Is </a:t>
            </a:r>
            <a:r>
              <a:rPr lang="en-GB" dirty="0" smtClean="0"/>
              <a:t>Less”</a:t>
            </a:r>
          </a:p>
          <a:p>
            <a:pPr lvl="1"/>
            <a:r>
              <a:rPr lang="en-GB" dirty="0" smtClean="0"/>
              <a:t>Eliminating </a:t>
            </a:r>
            <a:r>
              <a:rPr lang="en-GB" dirty="0"/>
              <a:t>consumer choices can greatly reduce anxiety for </a:t>
            </a:r>
            <a:r>
              <a:rPr lang="en-GB" dirty="0" smtClean="0"/>
              <a:t>shoppers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US" dirty="0"/>
              <a:t>Jeff </a:t>
            </a:r>
            <a:r>
              <a:rPr lang="en-US" dirty="0" smtClean="0"/>
              <a:t>Bezos, 2013 (CEO of Amazon.com)</a:t>
            </a:r>
          </a:p>
          <a:p>
            <a:pPr lvl="1"/>
            <a:r>
              <a:rPr lang="en-GB" dirty="0"/>
              <a:t>“We don’t make money when we sell things. We make money when we help customers make purchase decisions."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AutoShape 4" descr="Image result for barry schwartz"/>
          <p:cNvSpPr>
            <a:spLocks noChangeAspect="1" noChangeArrowheads="1"/>
          </p:cNvSpPr>
          <p:nvPr/>
        </p:nvSpPr>
        <p:spPr bwMode="auto">
          <a:xfrm>
            <a:off x="155575" y="-601663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Image result for barry schwartz"/>
          <p:cNvSpPr>
            <a:spLocks noChangeAspect="1" noChangeArrowheads="1"/>
          </p:cNvSpPr>
          <p:nvPr/>
        </p:nvSpPr>
        <p:spPr bwMode="auto">
          <a:xfrm>
            <a:off x="307975" y="-449263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barry schwartz"/>
          <p:cNvSpPr>
            <a:spLocks noChangeAspect="1" noChangeArrowheads="1"/>
          </p:cNvSpPr>
          <p:nvPr/>
        </p:nvSpPr>
        <p:spPr bwMode="auto">
          <a:xfrm>
            <a:off x="460375" y="-296863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Image result for barry schwartz"/>
          <p:cNvSpPr>
            <a:spLocks noChangeAspect="1" noChangeArrowheads="1"/>
          </p:cNvSpPr>
          <p:nvPr/>
        </p:nvSpPr>
        <p:spPr bwMode="auto">
          <a:xfrm>
            <a:off x="612775" y="-144463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mage result for barry schwa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68" y="1700808"/>
            <a:ext cx="1445895" cy="21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54" y="3911071"/>
            <a:ext cx="1438999" cy="20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with </a:t>
            </a:r>
            <a:r>
              <a:rPr lang="en-US" i="1" dirty="0" smtClean="0"/>
              <a:t>other impurity measures</a:t>
            </a:r>
            <a:r>
              <a:rPr lang="en-US" dirty="0" smtClean="0"/>
              <a:t> (e.g., classification error), </a:t>
            </a:r>
            <a:r>
              <a:rPr lang="en-US" i="1" dirty="0" smtClean="0"/>
              <a:t>greedy measures</a:t>
            </a:r>
            <a:r>
              <a:rPr lang="en-US" dirty="0" smtClean="0"/>
              <a:t> (e.g., greedy extend: add incrementally items that provide for the best RMSE on the training data), etc.</a:t>
            </a:r>
          </a:p>
          <a:p>
            <a:r>
              <a:rPr lang="en-US" dirty="0" smtClean="0"/>
              <a:t>Use a </a:t>
            </a:r>
            <a:r>
              <a:rPr lang="en-US" i="1" dirty="0" smtClean="0"/>
              <a:t>personalized active learning strategy</a:t>
            </a:r>
            <a:r>
              <a:rPr lang="en-US" dirty="0" smtClean="0"/>
              <a:t> where the item to be shown next depends on the previously </a:t>
            </a:r>
            <a:r>
              <a:rPr lang="en-US" smtClean="0"/>
              <a:t>seen items</a:t>
            </a:r>
            <a:endParaRPr lang="en-US" dirty="0" smtClean="0"/>
          </a:p>
          <a:p>
            <a:r>
              <a:rPr lang="en-US" dirty="0" smtClean="0"/>
              <a:t>Model parameters are currently learned during the setup for all users:</a:t>
            </a:r>
          </a:p>
          <a:p>
            <a:pPr lvl="1"/>
            <a:r>
              <a:rPr lang="en-US" dirty="0" smtClean="0"/>
              <a:t>Learn the model parameters for using (1) the cold-users only or (2) weight differently the errors made for cold users than the errors made for non-cold users (</a:t>
            </a:r>
            <a:r>
              <a:rPr lang="en-US" i="1" dirty="0" smtClean="0"/>
              <a:t>cost-based parameter learning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Problem: </a:t>
            </a:r>
            <a:r>
              <a:rPr lang="en-US" i="1" dirty="0"/>
              <a:t>i</a:t>
            </a:r>
            <a:r>
              <a:rPr lang="en-US" i="1" dirty="0" smtClean="0"/>
              <a:t>nformation overload</a:t>
            </a:r>
          </a:p>
          <a:p>
            <a:r>
              <a:rPr lang="en-US" dirty="0" smtClean="0"/>
              <a:t>Solution: </a:t>
            </a:r>
            <a:r>
              <a:rPr lang="en-US" i="1" dirty="0"/>
              <a:t>r</a:t>
            </a:r>
            <a:r>
              <a:rPr lang="en-US" i="1" dirty="0" smtClean="0"/>
              <a:t>ecommender systems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Movie recommendations on Netflix</a:t>
            </a:r>
          </a:p>
          <a:p>
            <a:pPr lvl="1"/>
            <a:r>
              <a:rPr lang="en-US" dirty="0" smtClean="0"/>
              <a:t>Book recommendations on Amazon</a:t>
            </a:r>
          </a:p>
          <a:p>
            <a:pPr lvl="1"/>
            <a:r>
              <a:rPr lang="en-US" dirty="0" smtClean="0"/>
              <a:t>Friend recommendations on </a:t>
            </a:r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altLang="en-US" dirty="0" smtClean="0"/>
              <a:t>Three types of recommender systems:</a:t>
            </a:r>
          </a:p>
          <a:p>
            <a:pPr lvl="1"/>
            <a:r>
              <a:rPr lang="en-US" altLang="en-US" b="1" dirty="0" smtClean="0"/>
              <a:t>Content-based recommenders</a:t>
            </a:r>
            <a:r>
              <a:rPr lang="en-US" altLang="en-US" dirty="0" smtClean="0"/>
              <a:t> (recommend similar content; address the </a:t>
            </a:r>
            <a:r>
              <a:rPr lang="en-US" altLang="en-US" i="1" dirty="0" smtClean="0"/>
              <a:t>cold item problem</a:t>
            </a:r>
            <a:r>
              <a:rPr lang="en-US" altLang="en-US" dirty="0" smtClean="0"/>
              <a:t>; suffer from </a:t>
            </a:r>
            <a:r>
              <a:rPr lang="en-US" altLang="en-US" i="1" dirty="0" smtClean="0"/>
              <a:t>cold user problem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b="1" dirty="0" smtClean="0"/>
              <a:t>Collaborative filtering recommenders</a:t>
            </a:r>
            <a:r>
              <a:rPr lang="en-US" altLang="en-US" dirty="0" smtClean="0"/>
              <a:t> (recommend content from similar users; suffer from both </a:t>
            </a:r>
            <a:r>
              <a:rPr lang="en-US" altLang="en-US" i="1" dirty="0" smtClean="0"/>
              <a:t>cold item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cold user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problem</a:t>
            </a:r>
            <a:r>
              <a:rPr lang="en-US" altLang="en-US" dirty="0" smtClean="0"/>
              <a:t>s; often provide better recommendations than the content-based ones)</a:t>
            </a:r>
          </a:p>
          <a:p>
            <a:pPr lvl="1"/>
            <a:r>
              <a:rPr lang="en-US" altLang="en-US" b="1" dirty="0" smtClean="0"/>
              <a:t>Hybrid recommenders </a:t>
            </a:r>
            <a:r>
              <a:rPr lang="en-US" altLang="en-US" dirty="0" smtClean="0"/>
              <a:t>(mix of content-based and collaborative filtering; accurate recommendations and no </a:t>
            </a:r>
            <a:r>
              <a:rPr lang="en-US" altLang="en-US" i="1" dirty="0" smtClean="0"/>
              <a:t>cold item problem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Our focus:</a:t>
            </a:r>
          </a:p>
          <a:p>
            <a:pPr lvl="1"/>
            <a:r>
              <a:rPr lang="en-US" altLang="en-US" dirty="0" smtClean="0"/>
              <a:t>Collaborative filtering recommenders (address the cold user problem)</a:t>
            </a:r>
            <a:endParaRPr lang="en-GB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000"/>
              </a:spcAft>
            </a:pPr>
            <a:r>
              <a:rPr lang="en-US" i="1" dirty="0" smtClean="0"/>
              <a:t>Cold user problem</a:t>
            </a:r>
            <a:r>
              <a:rPr lang="en-US" dirty="0" smtClean="0"/>
              <a:t>: how to recommend items to new users (users for whom there is no previous information)?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Two types of collaborative filtering methods:</a:t>
            </a:r>
          </a:p>
          <a:p>
            <a:pPr lvl="1">
              <a:spcAft>
                <a:spcPts val="1000"/>
              </a:spcAft>
            </a:pPr>
            <a:r>
              <a:rPr lang="en-US" b="1" dirty="0" smtClean="0"/>
              <a:t>Memory-based (aka neighborhood-based)</a:t>
            </a:r>
            <a:r>
              <a:rPr lang="en-US" dirty="0" smtClean="0"/>
              <a:t>: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K-Nearest </a:t>
            </a:r>
            <a:r>
              <a:rPr lang="en-US" dirty="0" err="1" smtClean="0"/>
              <a:t>Neighbour</a:t>
            </a:r>
            <a:r>
              <a:rPr lang="en-US" dirty="0" smtClean="0"/>
              <a:t> (</a:t>
            </a:r>
            <a:r>
              <a:rPr lang="en-US" dirty="0" err="1" smtClean="0"/>
              <a:t>kNN</a:t>
            </a:r>
            <a:r>
              <a:rPr lang="en-US" dirty="0" smtClean="0"/>
              <a:t>): no weighting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Item-based: uses similarity (e.g., Pearson, cosine, etc.) between items for weighting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User-based: uses similarity (e.g., Pearson, cosine, etc.) between users for weighting</a:t>
            </a:r>
          </a:p>
          <a:p>
            <a:pPr lvl="1">
              <a:spcAft>
                <a:spcPts val="1000"/>
              </a:spcAft>
            </a:pPr>
            <a:r>
              <a:rPr lang="en-US" b="1" dirty="0" smtClean="0"/>
              <a:t>Model-based</a:t>
            </a:r>
            <a:r>
              <a:rPr lang="en-US" dirty="0" smtClean="0"/>
              <a:t>: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Matrix Factorization: good accuracy in many studies (e.g., Netflix competition) </a:t>
            </a:r>
          </a:p>
          <a:p>
            <a:pPr lvl="2">
              <a:spcAft>
                <a:spcPts val="1000"/>
              </a:spcAft>
            </a:pPr>
            <a:r>
              <a:rPr lang="en-US" dirty="0" smtClean="0"/>
              <a:t>Machine Learning (e.g., clustering, artificial neural networks, etc.)</a:t>
            </a:r>
          </a:p>
          <a:p>
            <a:r>
              <a:rPr lang="en-US" altLang="en-US" dirty="0" smtClean="0"/>
              <a:t>Our focus:</a:t>
            </a:r>
          </a:p>
          <a:p>
            <a:pPr lvl="1"/>
            <a:r>
              <a:rPr lang="en-US" altLang="en-US" dirty="0" smtClean="0"/>
              <a:t>Matrix Factorization (address the cold user problem)</a:t>
            </a:r>
            <a:endParaRPr lang="en-GB" altLang="en-US" dirty="0" smtClean="0"/>
          </a:p>
          <a:p>
            <a:pPr>
              <a:spcAft>
                <a:spcPts val="1000"/>
              </a:spcAf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 solutions to address the cold user problems:</a:t>
            </a:r>
          </a:p>
          <a:p>
            <a:pPr lvl="2"/>
            <a:r>
              <a:rPr lang="en-US" dirty="0" smtClean="0"/>
              <a:t>Social information (often not available)</a:t>
            </a:r>
          </a:p>
          <a:p>
            <a:pPr lvl="2"/>
            <a:r>
              <a:rPr lang="en-US" dirty="0" smtClean="0"/>
              <a:t>Demographic information (often not available)</a:t>
            </a:r>
          </a:p>
          <a:p>
            <a:pPr lvl="2"/>
            <a:r>
              <a:rPr lang="en-US" dirty="0" smtClean="0"/>
              <a:t>Queried item preferences </a:t>
            </a:r>
            <a:r>
              <a:rPr lang="en-US" dirty="0"/>
              <a:t>[</a:t>
            </a:r>
            <a:r>
              <a:rPr lang="en-US" dirty="0" smtClean="0"/>
              <a:t>our focus]</a:t>
            </a:r>
          </a:p>
          <a:p>
            <a:r>
              <a:rPr lang="en-US" i="1" dirty="0" smtClean="0"/>
              <a:t>Active learning for collaborative filtering</a:t>
            </a:r>
            <a:r>
              <a:rPr lang="en-US" dirty="0" smtClean="0"/>
              <a:t>: Elicit preferences of the cold users using a minimum, but informative set of items</a:t>
            </a:r>
          </a:p>
          <a:p>
            <a:r>
              <a:rPr lang="en-US" dirty="0" smtClean="0"/>
              <a:t>Two types of active learning for collaborative filtering (according to (</a:t>
            </a:r>
            <a:r>
              <a:rPr lang="en-US" dirty="0" err="1" smtClean="0"/>
              <a:t>Elahi</a:t>
            </a:r>
            <a:r>
              <a:rPr lang="en-US" dirty="0" smtClean="0"/>
              <a:t> et al., 2014)):</a:t>
            </a:r>
          </a:p>
          <a:p>
            <a:pPr lvl="1"/>
            <a:r>
              <a:rPr lang="en-US" b="1" dirty="0" smtClean="0"/>
              <a:t>Personalized</a:t>
            </a:r>
            <a:r>
              <a:rPr lang="en-US" dirty="0" smtClean="0"/>
              <a:t> (rank items using also cold user information)</a:t>
            </a:r>
          </a:p>
          <a:p>
            <a:pPr lvl="1"/>
            <a:r>
              <a:rPr lang="en-US" b="1" dirty="0" smtClean="0"/>
              <a:t>Non-personalized</a:t>
            </a:r>
            <a:r>
              <a:rPr lang="en-US" dirty="0" smtClean="0"/>
              <a:t> (rank items without using cold user information) [our focus]</a:t>
            </a:r>
          </a:p>
          <a:p>
            <a:r>
              <a:rPr lang="en-US" dirty="0" smtClean="0"/>
              <a:t>Two types of user feedback:</a:t>
            </a:r>
          </a:p>
          <a:p>
            <a:pPr lvl="1"/>
            <a:r>
              <a:rPr lang="en-US" b="1" dirty="0" smtClean="0"/>
              <a:t>Explicit</a:t>
            </a:r>
            <a:r>
              <a:rPr lang="en-US" dirty="0" smtClean="0"/>
              <a:t>: e.g., rating items</a:t>
            </a:r>
          </a:p>
          <a:p>
            <a:pPr lvl="1"/>
            <a:r>
              <a:rPr lang="en-US" b="1" dirty="0" smtClean="0"/>
              <a:t>Implicit</a:t>
            </a:r>
            <a:r>
              <a:rPr lang="en-US" dirty="0" smtClean="0"/>
              <a:t>: e.g., buying/returning </a:t>
            </a:r>
            <a:r>
              <a:rPr lang="en-US" dirty="0"/>
              <a:t>items [our focus]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(Yu et al., 2004):</a:t>
            </a:r>
          </a:p>
          <a:p>
            <a:pPr lvl="1"/>
            <a:r>
              <a:rPr lang="en-US" dirty="0" smtClean="0"/>
              <a:t>Entropy-based strategy</a:t>
            </a:r>
          </a:p>
          <a:p>
            <a:pPr lvl="1"/>
            <a:r>
              <a:rPr lang="en-US" dirty="0" smtClean="0"/>
              <a:t>Probabilistic memory-based</a:t>
            </a:r>
          </a:p>
          <a:p>
            <a:pPr lvl="1"/>
            <a:r>
              <a:rPr lang="en-US" dirty="0" smtClean="0"/>
              <a:t>Number of shown items limited to 10</a:t>
            </a:r>
          </a:p>
          <a:p>
            <a:r>
              <a:rPr lang="en-US" dirty="0" smtClean="0"/>
              <a:t>(Rashid et al., 2002):</a:t>
            </a:r>
          </a:p>
          <a:p>
            <a:pPr lvl="1"/>
            <a:r>
              <a:rPr lang="en-US" dirty="0" smtClean="0"/>
              <a:t>Popularity, entropy, and hybrid (popularity + entropy)</a:t>
            </a:r>
          </a:p>
          <a:p>
            <a:pPr lvl="1"/>
            <a:r>
              <a:rPr lang="en-US" dirty="0" smtClean="0"/>
              <a:t>Hybrid model is the best</a:t>
            </a:r>
          </a:p>
          <a:p>
            <a:pPr lvl="1"/>
            <a:r>
              <a:rPr lang="en-US" dirty="0" smtClean="0"/>
              <a:t>Memory-based</a:t>
            </a:r>
          </a:p>
          <a:p>
            <a:pPr lvl="1"/>
            <a:r>
              <a:rPr lang="en-US" dirty="0" smtClean="0"/>
              <a:t>Number of shown items limited to 30, 45, 60, or 90 </a:t>
            </a:r>
          </a:p>
          <a:p>
            <a:r>
              <a:rPr lang="en-US" dirty="0" smtClean="0"/>
              <a:t>Existing models work with explicit feedback</a:t>
            </a:r>
          </a:p>
          <a:p>
            <a:r>
              <a:rPr lang="en-US" dirty="0" smtClean="0"/>
              <a:t>Our contribution: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matrix factorization</a:t>
            </a:r>
            <a:r>
              <a:rPr lang="en-US" dirty="0" smtClean="0"/>
              <a:t> for recommending items</a:t>
            </a:r>
          </a:p>
          <a:p>
            <a:pPr lvl="1"/>
            <a:r>
              <a:rPr lang="en-US" dirty="0" smtClean="0"/>
              <a:t>Determine which </a:t>
            </a:r>
            <a:r>
              <a:rPr lang="en-US" b="1" dirty="0" smtClean="0"/>
              <a:t>active learning strategies</a:t>
            </a:r>
            <a:r>
              <a:rPr lang="en-US" dirty="0" smtClean="0"/>
              <a:t> work best in conjunction with matrix factorization</a:t>
            </a:r>
          </a:p>
          <a:p>
            <a:pPr lvl="1"/>
            <a:r>
              <a:rPr lang="en-US" dirty="0" smtClean="0"/>
              <a:t>Use a </a:t>
            </a:r>
            <a:r>
              <a:rPr lang="en-US" b="1" dirty="0" smtClean="0"/>
              <a:t>large real-world data set</a:t>
            </a:r>
            <a:r>
              <a:rPr lang="en-US" dirty="0" smtClean="0"/>
              <a:t> with user </a:t>
            </a:r>
            <a:r>
              <a:rPr lang="en-US" b="1" dirty="0" smtClean="0"/>
              <a:t>implicit feedback</a:t>
            </a:r>
            <a:r>
              <a:rPr lang="en-US" dirty="0" smtClean="0"/>
              <a:t> on items</a:t>
            </a:r>
          </a:p>
          <a:p>
            <a:pPr lvl="1"/>
            <a:r>
              <a:rPr lang="en-US" dirty="0" smtClean="0"/>
              <a:t>Experiment with </a:t>
            </a:r>
            <a:r>
              <a:rPr lang="en-US" b="1" dirty="0" smtClean="0"/>
              <a:t>various values for the number of shown items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</a:t>
            </a:r>
            <a:r>
              <a:rPr lang="en-US" dirty="0" smtClean="0">
                <a:latin typeface="Arial"/>
                <a:cs typeface="Arial"/>
              </a:rPr>
              <a:t>M</a:t>
            </a:r>
            <a:r>
              <a:rPr lang="en-US" dirty="0" smtClean="0"/>
              <a:t>atrix Factorization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set of N users is defined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The set of M items is defined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US" dirty="0" smtClean="0"/>
                  <a:t>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 smtClean="0"/>
                  <a:t>of </a:t>
                </a:r>
                <a:r>
                  <a:rPr lang="en-US" dirty="0"/>
                  <a:t>interactions is defined by :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0" baseline="0" smtClean="0">
                                  <a:latin typeface="Cambria Math"/>
                                </a:rPr>
                                <m:t>u</m:t>
                              </m:r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/>
                                </a:rPr>
                                <m:t>ser</m:t>
                              </m:r>
                              <m:r>
                                <a:rPr lang="en-US" b="0" i="0" baseline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b="0" i="0" baseline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/>
                                </a:rPr>
                                <m:t>likes</m:t>
                              </m:r>
                              <m:r>
                                <a:rPr lang="en-US" b="0" i="0" baseline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/>
                                </a:rPr>
                                <m:t>item</m:t>
                              </m:r>
                              <m:r>
                                <a:rPr lang="en-US" b="0" i="0" baseline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/>
                                </a:rPr>
                                <m:t>j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user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does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not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like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item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j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r>
                  <a:rPr lang="en-US" dirty="0" smtClean="0"/>
                  <a:t>We use implicit feedback:</a:t>
                </a:r>
              </a:p>
              <a:p>
                <a:pPr lvl="1"/>
                <a:r>
                  <a:rPr lang="en-US" dirty="0" smtClean="0"/>
                  <a:t>“Like” is indicated by purchase</a:t>
                </a:r>
              </a:p>
              <a:p>
                <a:pPr lvl="1"/>
                <a:r>
                  <a:rPr lang="en-US" dirty="0" smtClean="0"/>
                  <a:t>“Not like” is indicated by return</a:t>
                </a:r>
              </a:p>
              <a:p>
                <a:pPr lvl="1"/>
                <a:r>
                  <a:rPr lang="en-US" dirty="0" smtClean="0"/>
                  <a:t>In case of multiple purchases and returns it is the sign of the difference that matters (convention: 0 means “not like”):</a:t>
                </a:r>
              </a:p>
              <a:p>
                <a:pPr lvl="2"/>
                <a:r>
                  <a:rPr lang="en-US" dirty="0" err="1" smtClean="0"/>
                  <a:t>E.g</a:t>
                </a:r>
                <a:r>
                  <a:rPr lang="en-US" dirty="0" smtClean="0"/>
                  <a:t>, Bought twice, returned once means “like”</a:t>
                </a:r>
              </a:p>
              <a:p>
                <a:pPr lvl="2"/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815" t="-1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</a:t>
            </a:r>
            <a:r>
              <a:rPr lang="en-US" dirty="0">
                <a:cs typeface="Arial"/>
              </a:rPr>
              <a:t>M</a:t>
            </a:r>
            <a:r>
              <a:rPr lang="en-US" dirty="0"/>
              <a:t>atrix Factorization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4116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Each user interacted only with a small sets of items:</a:t>
                </a:r>
              </a:p>
              <a:p>
                <a:pPr lvl="1"/>
                <a:r>
                  <a:rPr lang="en-US" dirty="0" smtClean="0"/>
                  <a:t>There are many missing values in the interactions matrix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𝐾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is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the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set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of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non</m:t>
                      </m:r>
                      <m:r>
                        <m:rPr>
                          <m:lit/>
                        </m:rPr>
                        <a:rPr lang="en-US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empty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interactions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Matrix factorization: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, where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457200" lvl="1" indent="0">
                  <a:buNone/>
                </a:pPr>
                <a:r>
                  <a:rPr lang="en-US" sz="2400" dirty="0" smtClean="0"/>
                  <a:t>(for the non-missing values)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</a:rPr>
                      <m:t>≪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 smtClean="0"/>
                  <a:t> represents the latent factors (which characterize both users and items)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matrices do not have missing values:</a:t>
                </a:r>
              </a:p>
              <a:p>
                <a:pPr marL="1200150"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measures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the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user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interest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in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the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latent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factors</m:t>
                    </m:r>
                  </m:oMath>
                </a14:m>
                <a:endParaRPr lang="en-US" sz="2200" dirty="0" smtClean="0"/>
              </a:p>
              <a:p>
                <a:pPr marL="1200150"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measures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the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extent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to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which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an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item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has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the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latent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factors</m:t>
                    </m:r>
                  </m:oMath>
                </a14:m>
                <a:endParaRPr lang="en-US" sz="2000" b="0" dirty="0" smtClean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𝑢𝑖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(for the non-missing values)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41168"/>
              </a:xfrm>
              <a:blipFill rotWithShape="0">
                <a:blip r:embed="rId2"/>
                <a:stretch>
                  <a:fillRect l="-912" t="-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27047</TotalTime>
  <Words>1678</Words>
  <Application>Microsoft Office PowerPoint</Application>
  <PresentationFormat>On-screen Show (4:3)</PresentationFormat>
  <Paragraphs>329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Cambria Math</vt:lpstr>
      <vt:lpstr>Default Design</vt:lpstr>
      <vt:lpstr> Addressing the Cold User Problem for Model-Based Recommender Systems</vt:lpstr>
      <vt:lpstr>Contents</vt:lpstr>
      <vt:lpstr>Motivation</vt:lpstr>
      <vt:lpstr>Motivation</vt:lpstr>
      <vt:lpstr>Motivation</vt:lpstr>
      <vt:lpstr>Motivation</vt:lpstr>
      <vt:lpstr>Related Work</vt:lpstr>
      <vt:lpstr>Methodology – Matrix Factorization</vt:lpstr>
      <vt:lpstr>Methodology – Matrix Factorization</vt:lpstr>
      <vt:lpstr>Methodology – Matrix Factorization</vt:lpstr>
      <vt:lpstr>Methodology – Matrix Factorization</vt:lpstr>
      <vt:lpstr>Methodology – Matrix Factorization</vt:lpstr>
      <vt:lpstr>Methodology – Item Ranking</vt:lpstr>
      <vt:lpstr>Methodology – Item Ranking</vt:lpstr>
      <vt:lpstr>Methodology – Item Ranking</vt:lpstr>
      <vt:lpstr>Methodology – Item Ranking</vt:lpstr>
      <vt:lpstr>Methodology – Item Ranking</vt:lpstr>
      <vt:lpstr>Methodology – Item Ranking</vt:lpstr>
      <vt:lpstr>Methodology – Item Ranking</vt:lpstr>
      <vt:lpstr>Evaluation – Data Set</vt:lpstr>
      <vt:lpstr>Evaluation – Data Set</vt:lpstr>
      <vt:lpstr>Evaluation – Setup</vt:lpstr>
      <vt:lpstr>Evaluation – Setup</vt:lpstr>
      <vt:lpstr>Evaluation – Model Parameters</vt:lpstr>
      <vt:lpstr>Evaluation – Model Parameters</vt:lpstr>
      <vt:lpstr>Evaluation – Platform</vt:lpstr>
      <vt:lpstr>Evaluation – Results</vt:lpstr>
      <vt:lpstr>Evaluation – Results</vt:lpstr>
      <vt:lpstr>Conclusion</vt:lpstr>
      <vt:lpstr>Future Work</vt:lpstr>
    </vt:vector>
  </TitlesOfParts>
  <Company>Technische Universiteit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4+1 View Model of Software Architecture</dc:title>
  <dc:creator>BCF</dc:creator>
  <cp:lastModifiedBy>Flavius Frasincar</cp:lastModifiedBy>
  <cp:revision>411</cp:revision>
  <cp:lastPrinted>2017-08-21T22:28:54Z</cp:lastPrinted>
  <dcterms:created xsi:type="dcterms:W3CDTF">2005-07-13T13:15:44Z</dcterms:created>
  <dcterms:modified xsi:type="dcterms:W3CDTF">2017-08-25T21:48:55Z</dcterms:modified>
</cp:coreProperties>
</file>