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70" r:id="rId12"/>
    <p:sldId id="271" r:id="rId13"/>
    <p:sldId id="267" r:id="rId14"/>
    <p:sldId id="272" r:id="rId15"/>
    <p:sldId id="273" r:id="rId16"/>
    <p:sldId id="274" r:id="rId17"/>
    <p:sldId id="275" r:id="rId18"/>
    <p:sldId id="278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2CDDC"/>
    <a:srgbClr val="C4D6A0"/>
    <a:srgbClr val="D99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4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606C-F810-4D77-B968-09258E882F51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C400-C1F1-4990-BB81-F6B95DD2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Information Gain-Driven Feature Study for Aspect-Based Sentiment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Kim Schouten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Flavius </a:t>
            </a:r>
            <a:r>
              <a:rPr lang="en-US" dirty="0" err="1" smtClean="0"/>
              <a:t>Frasincar</a:t>
            </a:r>
            <a:r>
              <a:rPr lang="en-US" dirty="0" smtClean="0"/>
              <a:t>, and </a:t>
            </a:r>
            <a:r>
              <a:rPr lang="en-US" dirty="0" err="1" smtClean="0"/>
              <a:t>Rommert</a:t>
            </a:r>
            <a:r>
              <a:rPr lang="en-US" dirty="0" smtClean="0"/>
              <a:t> Dekker</a:t>
            </a:r>
          </a:p>
          <a:p>
            <a:r>
              <a:rPr lang="en-US" dirty="0" smtClean="0"/>
              <a:t>Erasmus University Rotterdam,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7719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47" y="2096081"/>
            <a:ext cx="7128305" cy="4470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Gain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binary feature splits the data in two</a:t>
            </a:r>
          </a:p>
          <a:p>
            <a:r>
              <a:rPr lang="en-US" dirty="0" smtClean="0"/>
              <a:t>How much easier is it to choose the correct class given this split?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entropy, or impurity, of data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Information Gain is the decrease in entropy after split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93" y="2242668"/>
            <a:ext cx="7362825" cy="116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Gain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48" y="3821761"/>
            <a:ext cx="11513713" cy="12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26" y="0"/>
            <a:ext cx="8748347" cy="6445193"/>
          </a:xfrm>
        </p:spPr>
      </p:pic>
      <p:sp>
        <p:nvSpPr>
          <p:cNvPr id="9" name="Rectangle 8"/>
          <p:cNvSpPr/>
          <p:nvPr/>
        </p:nvSpPr>
        <p:spPr>
          <a:xfrm>
            <a:off x="3073505" y="6440986"/>
            <a:ext cx="604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homes.cs.washington.edu/~</a:t>
            </a:r>
            <a:r>
              <a:rPr lang="en-US" i="1" dirty="0" err="1"/>
              <a:t>shapiro</a:t>
            </a:r>
            <a:r>
              <a:rPr lang="en-US" i="1" dirty="0"/>
              <a:t>/EE596/notes/</a:t>
            </a:r>
            <a:r>
              <a:rPr lang="en-US" b="1" i="1" dirty="0"/>
              <a:t>InfoGain</a:t>
            </a:r>
            <a:r>
              <a:rPr lang="en-US" i="1" dirty="0"/>
              <a:t>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Word-based features</a:t>
            </a:r>
          </a:p>
          <a:p>
            <a:pPr lvl="1"/>
            <a:r>
              <a:rPr lang="en-US" dirty="0" smtClean="0"/>
              <a:t>Lemma				</a:t>
            </a:r>
          </a:p>
          <a:p>
            <a:pPr lvl="1"/>
            <a:r>
              <a:rPr lang="en-US" dirty="0" smtClean="0"/>
              <a:t>Negation present</a:t>
            </a:r>
          </a:p>
          <a:p>
            <a:r>
              <a:rPr lang="en-US" dirty="0" err="1" smtClean="0"/>
              <a:t>Synset</a:t>
            </a:r>
            <a:r>
              <a:rPr lang="en-US" dirty="0" smtClean="0"/>
              <a:t>-based features</a:t>
            </a:r>
          </a:p>
          <a:p>
            <a:pPr lvl="1"/>
            <a:r>
              <a:rPr lang="en-US" dirty="0" err="1" smtClean="0"/>
              <a:t>Synset</a:t>
            </a:r>
            <a:r>
              <a:rPr lang="en-US" dirty="0" smtClean="0"/>
              <a:t>				“ok#JJ#1”</a:t>
            </a:r>
          </a:p>
          <a:p>
            <a:pPr lvl="1"/>
            <a:r>
              <a:rPr lang="en-US" dirty="0" smtClean="0"/>
              <a:t>Related-</a:t>
            </a:r>
            <a:r>
              <a:rPr lang="en-US" dirty="0" err="1" smtClean="0"/>
              <a:t>synsets</a:t>
            </a:r>
            <a:r>
              <a:rPr lang="en-US" dirty="0" smtClean="0"/>
              <a:t>			“Similar To big#JJ#1”</a:t>
            </a:r>
          </a:p>
          <a:p>
            <a:r>
              <a:rPr lang="en-US" dirty="0" smtClean="0"/>
              <a:t>Grammar-based features</a:t>
            </a:r>
          </a:p>
          <a:p>
            <a:pPr lvl="1"/>
            <a:r>
              <a:rPr lang="en-US" dirty="0"/>
              <a:t>Lemma-grammar			“keep-</a:t>
            </a:r>
            <a:r>
              <a:rPr lang="en-US" dirty="0" err="1"/>
              <a:t>nsubj</a:t>
            </a:r>
            <a:r>
              <a:rPr lang="en-US" dirty="0"/>
              <a:t>-we”</a:t>
            </a:r>
            <a:endParaRPr lang="en-US" dirty="0" smtClean="0"/>
          </a:p>
          <a:p>
            <a:pPr lvl="1"/>
            <a:r>
              <a:rPr lang="en-US" dirty="0" smtClean="0"/>
              <a:t>POS-grammar			“VB-</a:t>
            </a:r>
            <a:r>
              <a:rPr lang="en-US" dirty="0" err="1" smtClean="0"/>
              <a:t>nsubj</a:t>
            </a:r>
            <a:r>
              <a:rPr lang="en-US" dirty="0" smtClean="0"/>
              <a:t>-PRP”</a:t>
            </a:r>
          </a:p>
          <a:p>
            <a:pPr lvl="1"/>
            <a:r>
              <a:rPr lang="en-US" dirty="0" err="1" smtClean="0"/>
              <a:t>Synset</a:t>
            </a:r>
            <a:r>
              <a:rPr lang="en-US" dirty="0" smtClean="0"/>
              <a:t>-grammar			“ok#JJ#1-cop-be#VB#1”</a:t>
            </a:r>
          </a:p>
          <a:p>
            <a:pPr lvl="1"/>
            <a:r>
              <a:rPr lang="en-US" dirty="0" smtClean="0"/>
              <a:t>Polarity-grammar			“neutral-</a:t>
            </a:r>
            <a:r>
              <a:rPr lang="en-US" dirty="0" err="1" smtClean="0"/>
              <a:t>nsubj</a:t>
            </a:r>
            <a:r>
              <a:rPr lang="en-US" dirty="0" smtClean="0"/>
              <a:t>-neutral”</a:t>
            </a:r>
          </a:p>
          <a:p>
            <a:r>
              <a:rPr lang="en-US" dirty="0" smtClean="0"/>
              <a:t>Aspect feature</a:t>
            </a:r>
          </a:p>
          <a:p>
            <a:pPr lvl="1"/>
            <a:r>
              <a:rPr lang="en-US" dirty="0" smtClean="0"/>
              <a:t>Category (of aspect)		“FOOD#QUALITY”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66997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Sentiment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aspects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aspects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aspects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of aspects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1879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75.2%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24.8%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features ordered by descending IG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9" y="1690689"/>
            <a:ext cx="10706841" cy="4542686"/>
          </a:xfrm>
        </p:spPr>
      </p:pic>
    </p:spTree>
    <p:extLst>
      <p:ext uri="{BB962C8B-B14F-4D97-AF65-F5344CB8AC3E}">
        <p14:creationId xmlns:p14="http://schemas.microsoft.com/office/powerpoint/2010/main" val="1695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average IG per feature type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160"/>
            <a:ext cx="10515600" cy="5108267"/>
          </a:xfrm>
        </p:spPr>
      </p:pic>
    </p:spTree>
    <p:extLst>
      <p:ext uri="{BB962C8B-B14F-4D97-AF65-F5344CB8AC3E}">
        <p14:creationId xmlns:p14="http://schemas.microsoft.com/office/powerpoint/2010/main" val="1551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sentiment classification results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9622"/>
            <a:ext cx="10515600" cy="5003343"/>
          </a:xfrm>
        </p:spPr>
      </p:pic>
    </p:spTree>
    <p:extLst>
      <p:ext uri="{BB962C8B-B14F-4D97-AF65-F5344CB8AC3E}">
        <p14:creationId xmlns:p14="http://schemas.microsoft.com/office/powerpoint/2010/main" val="2316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Overfitting</a:t>
            </a:r>
            <a:r>
              <a:rPr lang="en-US" b="1" dirty="0" smtClean="0"/>
              <a:t> with low IG scores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76" y="1499622"/>
            <a:ext cx="9011649" cy="5003343"/>
          </a:xfrm>
        </p:spPr>
      </p:pic>
    </p:spTree>
    <p:extLst>
      <p:ext uri="{BB962C8B-B14F-4D97-AF65-F5344CB8AC3E}">
        <p14:creationId xmlns:p14="http://schemas.microsoft.com/office/powerpoint/2010/main" val="34505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average IG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020"/>
            <a:ext cx="10515600" cy="4020547"/>
          </a:xfrm>
        </p:spPr>
      </p:pic>
    </p:spTree>
    <p:extLst>
      <p:ext uri="{BB962C8B-B14F-4D97-AF65-F5344CB8AC3E}">
        <p14:creationId xmlns:p14="http://schemas.microsoft.com/office/powerpoint/2010/main" val="3698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 opinions…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Nowadays the Web is filled with opinion and sentiment</a:t>
            </a:r>
          </a:p>
          <a:p>
            <a:r>
              <a:rPr lang="en-US" dirty="0" smtClean="0"/>
              <a:t>People freely share their thoughts on basically everything</a:t>
            </a:r>
          </a:p>
          <a:p>
            <a:r>
              <a:rPr lang="en-US" dirty="0" smtClean="0"/>
              <a:t>Useful, but lot of noise</a:t>
            </a:r>
          </a:p>
          <a:p>
            <a:r>
              <a:rPr lang="en-US" dirty="0" smtClean="0"/>
              <a:t>Need automatic methods to sift through this much data</a:t>
            </a:r>
          </a:p>
          <a:p>
            <a:r>
              <a:rPr lang="en-US" dirty="0" smtClean="0"/>
              <a:t>Our scope is consumer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proportion of feature type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3" y="1327958"/>
            <a:ext cx="10265714" cy="5530042"/>
          </a:xfrm>
        </p:spPr>
      </p:pic>
    </p:spTree>
    <p:extLst>
      <p:ext uri="{BB962C8B-B14F-4D97-AF65-F5344CB8AC3E}">
        <p14:creationId xmlns:p14="http://schemas.microsoft.com/office/powerpoint/2010/main" val="1892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– top 3 features per type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43" y="1710559"/>
            <a:ext cx="10265714" cy="4764840"/>
          </a:xfrm>
        </p:spPr>
      </p:pic>
    </p:spTree>
    <p:extLst>
      <p:ext uri="{BB962C8B-B14F-4D97-AF65-F5344CB8AC3E}">
        <p14:creationId xmlns:p14="http://schemas.microsoft.com/office/powerpoint/2010/main" val="17048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Information Gain to select features:</a:t>
            </a:r>
          </a:p>
          <a:p>
            <a:pPr lvl="1"/>
            <a:r>
              <a:rPr lang="en-US" dirty="0" smtClean="0"/>
              <a:t>We can use just 1% of the features at only a 2.9% penalty in accuracy</a:t>
            </a:r>
          </a:p>
          <a:p>
            <a:pPr lvl="1"/>
            <a:r>
              <a:rPr lang="en-US" dirty="0" smtClean="0"/>
              <a:t>And with 1% of the features, training time of the SVM is reduced by 80%</a:t>
            </a:r>
          </a:p>
          <a:p>
            <a:r>
              <a:rPr lang="en-US" dirty="0" smtClean="0"/>
              <a:t>Relatively unknown features such as related-</a:t>
            </a:r>
            <a:r>
              <a:rPr lang="en-US" dirty="0" err="1" smtClean="0"/>
              <a:t>synsets</a:t>
            </a:r>
            <a:r>
              <a:rPr lang="en-US" dirty="0" smtClean="0"/>
              <a:t> and polarity-grammar turned out to be effective for sentiment classification</a:t>
            </a:r>
          </a:p>
          <a:p>
            <a:endParaRPr lang="en-US" dirty="0"/>
          </a:p>
          <a:p>
            <a:r>
              <a:rPr lang="en-US" dirty="0" smtClean="0"/>
              <a:t>In future work we hope to</a:t>
            </a:r>
          </a:p>
          <a:p>
            <a:pPr lvl="1"/>
            <a:r>
              <a:rPr lang="en-US" dirty="0" smtClean="0"/>
              <a:t>Compare the grammar-based features with the traditional n-grams</a:t>
            </a:r>
          </a:p>
          <a:p>
            <a:pPr lvl="1"/>
            <a:r>
              <a:rPr lang="en-US" dirty="0" smtClean="0"/>
              <a:t>Include more features, e.g., multiple sentiment lexicons</a:t>
            </a:r>
          </a:p>
          <a:p>
            <a:pPr lvl="1"/>
            <a:r>
              <a:rPr lang="en-US" dirty="0" smtClean="0"/>
              <a:t>Investigate feature interaction</a:t>
            </a:r>
          </a:p>
          <a:p>
            <a:pPr lvl="1"/>
            <a:r>
              <a:rPr lang="en-US" dirty="0" smtClean="0"/>
              <a:t>Incorporate a smarter aspect context instead of the simple word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Sentiment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-&gt; extract sentiment from text</a:t>
            </a:r>
          </a:p>
          <a:p>
            <a:r>
              <a:rPr lang="en-US" dirty="0" smtClean="0"/>
              <a:t>Sentiment can be defined as polarity (positive/negative)</a:t>
            </a:r>
          </a:p>
          <a:p>
            <a:r>
              <a:rPr lang="en-US" dirty="0" smtClean="0"/>
              <a:t>Or as something more complex (numeric scale or set of emotions)</a:t>
            </a:r>
          </a:p>
          <a:p>
            <a:endParaRPr lang="en-US" dirty="0"/>
          </a:p>
          <a:p>
            <a:r>
              <a:rPr lang="en-US" dirty="0" smtClean="0"/>
              <a:t>Useful for consumers to know what other people think</a:t>
            </a:r>
          </a:p>
          <a:p>
            <a:r>
              <a:rPr lang="en-US" dirty="0" smtClean="0"/>
              <a:t>Useful for producers to gauge public opinion w.r.t. their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Aspect-Based Sentiment </a:t>
            </a:r>
            <a:r>
              <a:rPr lang="en-US" b="1" dirty="0" smtClean="0"/>
              <a:t>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has a scope, for instance a document</a:t>
            </a:r>
          </a:p>
          <a:p>
            <a:r>
              <a:rPr lang="en-US" dirty="0" smtClean="0"/>
              <a:t>More interesting however is the aspect level</a:t>
            </a:r>
          </a:p>
          <a:p>
            <a:r>
              <a:rPr lang="en-US" dirty="0" smtClean="0"/>
              <a:t>An aspect is a characteristic or feature of a product or service being reviewed</a:t>
            </a:r>
          </a:p>
          <a:p>
            <a:r>
              <a:rPr lang="en-US" dirty="0" smtClean="0"/>
              <a:t>This can range from general things like price and size of a product, to very specific aspects like wine selection for restaurants or battery life for laptops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DataSnipp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94129" y="1171977"/>
            <a:ext cx="14260668" cy="56860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	Data snippet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5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snippet</a:t>
            </a:r>
            <a:endParaRPr lang="en-US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6" y="1904900"/>
            <a:ext cx="10257067" cy="4192787"/>
          </a:xfrm>
        </p:spPr>
      </p:pic>
    </p:spTree>
    <p:extLst>
      <p:ext uri="{BB962C8B-B14F-4D97-AF65-F5344CB8AC3E}">
        <p14:creationId xmlns:p14="http://schemas.microsoft.com/office/powerpoint/2010/main" val="32983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Currently…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supervised machine learning algorithms</a:t>
            </a:r>
          </a:p>
          <a:p>
            <a:r>
              <a:rPr lang="en-US" dirty="0" smtClean="0"/>
              <a:t>Focus on performance</a:t>
            </a:r>
          </a:p>
          <a:p>
            <a:r>
              <a:rPr lang="en-US" dirty="0" smtClean="0"/>
              <a:t>Feature overload</a:t>
            </a:r>
          </a:p>
          <a:p>
            <a:r>
              <a:rPr lang="en-US" dirty="0" smtClean="0"/>
              <a:t>But which features are actually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Setup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NLP Pipeline to extract linguistic features</a:t>
            </a:r>
          </a:p>
          <a:p>
            <a:r>
              <a:rPr lang="en-US" dirty="0" smtClean="0"/>
              <a:t>Compute Information Gain (IG) for each feature</a:t>
            </a:r>
          </a:p>
          <a:p>
            <a:r>
              <a:rPr lang="en-US" dirty="0" smtClean="0"/>
              <a:t>Order features by descending IG</a:t>
            </a:r>
          </a:p>
          <a:p>
            <a:r>
              <a:rPr lang="en-US" dirty="0" smtClean="0"/>
              <a:t>Run a linear SVM to classify sentiment for each aspect </a:t>
            </a:r>
          </a:p>
          <a:p>
            <a:r>
              <a:rPr lang="en-US" dirty="0" smtClean="0"/>
              <a:t>Incrementally add features from ordered list and record performance</a:t>
            </a:r>
          </a:p>
          <a:p>
            <a:r>
              <a:rPr lang="en-US" dirty="0" smtClean="0"/>
              <a:t>All of this with ten-fold cross-validation</a:t>
            </a:r>
          </a:p>
          <a:p>
            <a:pPr lvl="1"/>
            <a:r>
              <a:rPr lang="en-US" dirty="0" smtClean="0"/>
              <a:t>7 folds for training the SVM</a:t>
            </a:r>
          </a:p>
          <a:p>
            <a:pPr lvl="1"/>
            <a:r>
              <a:rPr lang="en-US" dirty="0" smtClean="0"/>
              <a:t>2 folds for determining parameters (aspect context, and the SVM C </a:t>
            </a:r>
            <a:r>
              <a:rPr lang="en-US" dirty="0" err="1" smtClean="0"/>
              <a:t>param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fold for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NLP Pipeline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6" y="1880316"/>
            <a:ext cx="8073076" cy="3314045"/>
          </a:xfrm>
        </p:spPr>
      </p:pic>
      <p:sp>
        <p:nvSpPr>
          <p:cNvPr id="5" name="TextBox 4"/>
          <p:cNvSpPr txBox="1"/>
          <p:nvPr/>
        </p:nvSpPr>
        <p:spPr>
          <a:xfrm>
            <a:off x="9002332" y="4394084"/>
            <a:ext cx="248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92CDDC"/>
                </a:solidFill>
              </a:rPr>
              <a:t>JLanguageTool</a:t>
            </a:r>
            <a:endParaRPr lang="en-US" sz="2000" dirty="0" smtClean="0">
              <a:solidFill>
                <a:srgbClr val="92CDDC"/>
              </a:solidFill>
            </a:endParaRPr>
          </a:p>
          <a:p>
            <a:r>
              <a:rPr lang="en-US" sz="2000" dirty="0" smtClean="0">
                <a:solidFill>
                  <a:srgbClr val="D99690"/>
                </a:solidFill>
              </a:rPr>
              <a:t>Stanford </a:t>
            </a:r>
            <a:r>
              <a:rPr lang="en-US" sz="2000" dirty="0" err="1" smtClean="0">
                <a:solidFill>
                  <a:srgbClr val="D99690"/>
                </a:solidFill>
              </a:rPr>
              <a:t>CoreNLP</a:t>
            </a:r>
            <a:endParaRPr lang="en-US" sz="2000" dirty="0" smtClean="0">
              <a:solidFill>
                <a:srgbClr val="D99690"/>
              </a:solidFill>
            </a:endParaRPr>
          </a:p>
          <a:p>
            <a:r>
              <a:rPr lang="en-US" sz="2000" dirty="0" err="1" smtClean="0">
                <a:solidFill>
                  <a:srgbClr val="C4D6A0"/>
                </a:solidFill>
              </a:rPr>
              <a:t>Lesk</a:t>
            </a:r>
            <a:r>
              <a:rPr lang="en-US" sz="2000" dirty="0" smtClean="0">
                <a:solidFill>
                  <a:srgbClr val="C4D6A0"/>
                </a:solidFill>
              </a:rPr>
              <a:t> implementation</a:t>
            </a:r>
            <a:endParaRPr lang="en-US" sz="2000" dirty="0">
              <a:solidFill>
                <a:srgbClr val="C4D6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492</Words>
  <Application>Microsoft Office PowerPoint</Application>
  <PresentationFormat>Widescreen</PresentationFormat>
  <Paragraphs>111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An Information Gain-Driven Feature Study for Aspect-Based Sentiment Analysis </vt:lpstr>
      <vt:lpstr>Many opinions…</vt:lpstr>
      <vt:lpstr>Sentiment Analysis</vt:lpstr>
      <vt:lpstr>Aspect-Based Sentiment Analysis</vt:lpstr>
      <vt:lpstr> Data snippet</vt:lpstr>
      <vt:lpstr>Data snippet</vt:lpstr>
      <vt:lpstr>Currently…</vt:lpstr>
      <vt:lpstr>Setup</vt:lpstr>
      <vt:lpstr>NLP Pipeline</vt:lpstr>
      <vt:lpstr>Information Gain</vt:lpstr>
      <vt:lpstr>Information Gain</vt:lpstr>
      <vt:lpstr>PowerPoint Presentation</vt:lpstr>
      <vt:lpstr>Features</vt:lpstr>
      <vt:lpstr>Data</vt:lpstr>
      <vt:lpstr>Results – features ordered by descending IG</vt:lpstr>
      <vt:lpstr>Results – average IG per feature type</vt:lpstr>
      <vt:lpstr>Results – sentiment classification results</vt:lpstr>
      <vt:lpstr>Overfitting with low IG scores</vt:lpstr>
      <vt:lpstr>Results – average IG</vt:lpstr>
      <vt:lpstr>Results – proportion of feature type</vt:lpstr>
      <vt:lpstr>Results – top 3 features per type</vt:lpstr>
      <vt:lpstr>Conclusions</vt:lpstr>
    </vt:vector>
  </TitlesOfParts>
  <Company>EUR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Information Gain-Driven Feature Study for Aspect-Based Sentiment Analysis</dc:title>
  <dc:creator>E.S.E. Laptop guest</dc:creator>
  <cp:lastModifiedBy>E.S.E. Laptop guest</cp:lastModifiedBy>
  <cp:revision>21</cp:revision>
  <dcterms:created xsi:type="dcterms:W3CDTF">2016-06-22T10:45:51Z</dcterms:created>
  <dcterms:modified xsi:type="dcterms:W3CDTF">2016-06-24T09:13:47Z</dcterms:modified>
</cp:coreProperties>
</file>