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3" r:id="rId9"/>
    <p:sldId id="281" r:id="rId10"/>
    <p:sldId id="264" r:id="rId11"/>
    <p:sldId id="265" r:id="rId12"/>
    <p:sldId id="266" r:id="rId13"/>
    <p:sldId id="267" r:id="rId14"/>
    <p:sldId id="268" r:id="rId15"/>
    <p:sldId id="269" r:id="rId16"/>
    <p:sldId id="289" r:id="rId17"/>
    <p:sldId id="290" r:id="rId18"/>
    <p:sldId id="271" r:id="rId19"/>
    <p:sldId id="276" r:id="rId20"/>
    <p:sldId id="270" r:id="rId21"/>
    <p:sldId id="272" r:id="rId22"/>
    <p:sldId id="273" r:id="rId23"/>
    <p:sldId id="274" r:id="rId24"/>
    <p:sldId id="275" r:id="rId25"/>
    <p:sldId id="277" r:id="rId26"/>
    <p:sldId id="278" r:id="rId27"/>
    <p:sldId id="279" r:id="rId28"/>
    <p:sldId id="280" r:id="rId29"/>
    <p:sldId id="282" r:id="rId30"/>
    <p:sldId id="283" r:id="rId31"/>
    <p:sldId id="284" r:id="rId32"/>
    <p:sldId id="285" r:id="rId33"/>
    <p:sldId id="286" r:id="rId34"/>
    <p:sldId id="287" r:id="rId35"/>
    <p:sldId id="288" r:id="rId36"/>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ben Eschauzier" initials="R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2601" autoAdjust="0"/>
  </p:normalViewPr>
  <p:slideViewPr>
    <p:cSldViewPr snapToGrid="0">
      <p:cViewPr varScale="1">
        <p:scale>
          <a:sx n="50" d="100"/>
          <a:sy n="50" d="100"/>
        </p:scale>
        <p:origin x="-114" y="-246"/>
      </p:cViewPr>
      <p:guideLst>
        <p:guide orient="horz" pos="2160"/>
        <p:guide pos="3840"/>
      </p:guideLst>
    </p:cSldViewPr>
  </p:slideViewPr>
  <p:outlineViewPr>
    <p:cViewPr>
      <p:scale>
        <a:sx n="33" d="100"/>
        <a:sy n="33" d="100"/>
      </p:scale>
      <p:origin x="0" y="-54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1" d="100"/>
          <a:sy n="91" d="100"/>
        </p:scale>
        <p:origin x="376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8135"/>
          </a:xfrm>
          <a:prstGeom prst="rect">
            <a:avLst/>
          </a:prstGeom>
        </p:spPr>
        <p:txBody>
          <a:bodyPr vert="horz" lIns="91440" tIns="45720" rIns="91440" bIns="45720" rtlCol="0"/>
          <a:lstStyle>
            <a:lvl1pPr algn="r">
              <a:defRPr sz="1200"/>
            </a:lvl1pPr>
          </a:lstStyle>
          <a:p>
            <a:fld id="{942EF28E-0B96-4FD2-814E-5F652F766529}" type="datetimeFigureOut">
              <a:rPr lang="en-US" smtClean="0"/>
              <a:t>5/28/2021</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0092"/>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30092"/>
            <a:ext cx="2945659" cy="498134"/>
          </a:xfrm>
          <a:prstGeom prst="rect">
            <a:avLst/>
          </a:prstGeom>
        </p:spPr>
        <p:txBody>
          <a:bodyPr vert="horz" lIns="91440" tIns="45720" rIns="91440" bIns="45720" rtlCol="0" anchor="b"/>
          <a:lstStyle>
            <a:lvl1pPr algn="r">
              <a:defRPr sz="1200"/>
            </a:lvl1pPr>
          </a:lstStyle>
          <a:p>
            <a:fld id="{988D2A72-04F9-407B-91D5-41184E56528A}" type="slidenum">
              <a:rPr lang="en-US" smtClean="0"/>
              <a:t>‹#›</a:t>
            </a:fld>
            <a:endParaRPr lang="en-US"/>
          </a:p>
        </p:txBody>
      </p:sp>
    </p:spTree>
    <p:extLst>
      <p:ext uri="{BB962C8B-B14F-4D97-AF65-F5344CB8AC3E}">
        <p14:creationId xmlns:p14="http://schemas.microsoft.com/office/powerpoint/2010/main" val="56223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name is Ruben </a:t>
            </a:r>
            <a:r>
              <a:rPr lang="en-US" baseline="0" dirty="0" err="1" smtClean="0"/>
              <a:t>Eschauzier</a:t>
            </a:r>
            <a:r>
              <a:rPr lang="en-US" baseline="0" dirty="0" smtClean="0"/>
              <a:t> and I will present today </a:t>
            </a:r>
            <a:r>
              <a:rPr lang="en-US" b="0" i="0" dirty="0" smtClean="0">
                <a:effectLst/>
                <a:latin typeface="Arial" panose="020B0604020202020204" pitchFamily="34" charset="0"/>
              </a:rPr>
              <a:t>WEB-SOBA,</a:t>
            </a:r>
            <a:r>
              <a:rPr lang="en-US" b="0" i="0" baseline="0" dirty="0" smtClean="0">
                <a:effectLst/>
                <a:latin typeface="Arial" panose="020B0604020202020204" pitchFamily="34" charset="0"/>
              </a:rPr>
              <a:t> a Word </a:t>
            </a:r>
            <a:r>
              <a:rPr lang="en-US" b="0" i="0" baseline="0" dirty="0" err="1" smtClean="0">
                <a:effectLst/>
                <a:latin typeface="Arial" panose="020B0604020202020204" pitchFamily="34" charset="0"/>
              </a:rPr>
              <a:t>Emebeddings</a:t>
            </a:r>
            <a:r>
              <a:rPr lang="en-US" b="0" i="0" baseline="0" dirty="0" smtClean="0">
                <a:effectLst/>
                <a:latin typeface="Arial" panose="020B0604020202020204" pitchFamily="34" charset="0"/>
              </a:rPr>
              <a:t>-Based Ontology Building Approach for </a:t>
            </a:r>
            <a:r>
              <a:rPr lang="en-US" b="0" i="0" dirty="0" smtClean="0">
                <a:effectLst/>
                <a:latin typeface="Arial" panose="020B0604020202020204" pitchFamily="34" charset="0"/>
              </a:rPr>
              <a:t>Aspect-Based Sentiment Classification. This is joint work</a:t>
            </a:r>
            <a:r>
              <a:rPr lang="en-US" b="0" i="0" baseline="0" dirty="0" smtClean="0">
                <a:effectLst/>
                <a:latin typeface="Arial" panose="020B0604020202020204" pitchFamily="34" charset="0"/>
              </a:rPr>
              <a:t> with </a:t>
            </a:r>
            <a:r>
              <a:rPr lang="nl-NL" dirty="0" err="1" smtClean="0"/>
              <a:t>Fenna</a:t>
            </a:r>
            <a:r>
              <a:rPr lang="nl-NL" dirty="0" smtClean="0"/>
              <a:t> ten Haaf, </a:t>
            </a:r>
            <a:r>
              <a:rPr lang="nl-NL" dirty="0" err="1" smtClean="0"/>
              <a:t>Christopher</a:t>
            </a:r>
            <a:r>
              <a:rPr lang="nl-NL" dirty="0" smtClean="0"/>
              <a:t> </a:t>
            </a:r>
            <a:r>
              <a:rPr lang="nl-NL" b="0" dirty="0" err="1" smtClean="0"/>
              <a:t>Claassen</a:t>
            </a:r>
            <a:r>
              <a:rPr lang="nl-NL" b="0" dirty="0" smtClean="0"/>
              <a:t>,</a:t>
            </a:r>
            <a:r>
              <a:rPr lang="nl-NL" b="0" baseline="0" dirty="0" smtClean="0"/>
              <a:t> </a:t>
            </a:r>
            <a:r>
              <a:rPr lang="en-GB" b="0" dirty="0" smtClean="0"/>
              <a:t>Joanne </a:t>
            </a:r>
            <a:r>
              <a:rPr lang="en-GB" dirty="0" err="1" smtClean="0"/>
              <a:t>Tjan</a:t>
            </a:r>
            <a:r>
              <a:rPr lang="en-GB" dirty="0" smtClean="0"/>
              <a:t>, Daniel </a:t>
            </a:r>
            <a:r>
              <a:rPr lang="en-GB" dirty="0" err="1" smtClean="0"/>
              <a:t>Buijs</a:t>
            </a:r>
            <a:r>
              <a:rPr lang="en-GB" dirty="0" smtClean="0"/>
              <a:t>, Flavius </a:t>
            </a:r>
            <a:r>
              <a:rPr lang="en-GB" dirty="0" err="1" smtClean="0"/>
              <a:t>Frasincar</a:t>
            </a:r>
            <a:r>
              <a:rPr lang="en-GB" dirty="0" smtClean="0"/>
              <a:t>, and Kim Schouten, all from Erasmus University Rotterdam, in the Netherlands.</a:t>
            </a:r>
          </a:p>
          <a:p>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1</a:t>
            </a:fld>
            <a:endParaRPr lang="en-US"/>
          </a:p>
        </p:txBody>
      </p:sp>
    </p:spTree>
    <p:extLst>
      <p:ext uri="{BB962C8B-B14F-4D97-AF65-F5344CB8AC3E}">
        <p14:creationId xmlns:p14="http://schemas.microsoft.com/office/powerpoint/2010/main" val="1272452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 of sentence in in </a:t>
            </a:r>
            <a:r>
              <a:rPr lang="en-US" dirty="0" err="1"/>
              <a:t>SemEval</a:t>
            </a:r>
            <a:r>
              <a:rPr lang="en-US" dirty="0"/>
              <a:t> 2016 dataset in XML format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sentence contains three opinions on two targets, atmosphere and food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category or attribute that is mentioned of the atmosphere is general. For food there is two attributes that are mentioned, both quality and price of food.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from and to fields indicate the span that the opinion is mentioned 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total our dataset contains six categories or targets: FOOD, AMBIENCE, DRINKS, LOCATION, RESTAURANT, and SERVICE and five different attributes of these targets: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PRICES, QUALITY, STYLE&amp;OPTIONS, GENERAL, and MISCELLANEOUS</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12</a:t>
            </a:fld>
            <a:endParaRPr lang="en-US"/>
          </a:p>
        </p:txBody>
      </p:sp>
    </p:spTree>
    <p:extLst>
      <p:ext uri="{BB962C8B-B14F-4D97-AF65-F5344CB8AC3E}">
        <p14:creationId xmlns:p14="http://schemas.microsoft.com/office/powerpoint/2010/main" val="3961791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Positive sentiment occurs in 71% of the cases in the training data and 66% in the test data. Negative sentiment in 24% and 30% of the cases respectively.</a:t>
            </a:r>
          </a:p>
          <a:p>
            <a:r>
              <a:rPr lang="en-US" dirty="0"/>
              <a:t>Neutral sentiment almost never occurs with only 5 and 4 percent occurrence respectively.</a:t>
            </a:r>
          </a:p>
          <a:p>
            <a:endParaRPr lang="en-US" dirty="0"/>
          </a:p>
          <a:p>
            <a:r>
              <a:rPr lang="en-US" dirty="0"/>
              <a:t>Food quality is the dominant aspect mentioned with over 30% of the mentions being related to that. Number 2 and 3 are close to each other and relate to general restaurant and general service with about 17% each.</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13</a:t>
            </a:fld>
            <a:endParaRPr lang="en-US"/>
          </a:p>
        </p:txBody>
      </p:sp>
    </p:spTree>
    <p:extLst>
      <p:ext uri="{BB962C8B-B14F-4D97-AF65-F5344CB8AC3E}">
        <p14:creationId xmlns:p14="http://schemas.microsoft.com/office/powerpoint/2010/main" val="3522395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introduce </a:t>
            </a:r>
            <a:r>
              <a:rPr lang="en-US" b="0" i="0" dirty="0">
                <a:effectLst/>
                <a:latin typeface="Arial" panose="020B0604020202020204" pitchFamily="34" charset="0"/>
              </a:rPr>
              <a:t>Word Embeddings-Based Semi-automatic Ontology Building for Aspect-Based Sentiment Classification (WEB-SOBA). It is implemented in Java due to the well-developed environment for </a:t>
            </a:r>
            <a:r>
              <a:rPr lang="en-US" altLang="en-US" b="0" baseline="0" dirty="0"/>
              <a:t>Semantic Web technologies. The code for training our own word2vec model on the Yelp dataset is made in Python due to the easy-to-use </a:t>
            </a:r>
            <a:r>
              <a:rPr lang="en-US" altLang="en-US" b="0" baseline="0" dirty="0" err="1"/>
              <a:t>Gensim</a:t>
            </a:r>
            <a:r>
              <a:rPr lang="en-US" altLang="en-US" b="0" baseline="0" dirty="0"/>
              <a:t> library. The word embeddings are refined to be sentiment aware using a method coded in python and introduced by Yu et al. (2017). Finally, to tokenize, lemmatize and POS tag the yelp dataset we use the Stanford CoreNLP package.</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14</a:t>
            </a:fld>
            <a:endParaRPr lang="en-US"/>
          </a:p>
        </p:txBody>
      </p:sp>
    </p:spTree>
    <p:extLst>
      <p:ext uri="{BB962C8B-B14F-4D97-AF65-F5344CB8AC3E}">
        <p14:creationId xmlns:p14="http://schemas.microsoft.com/office/powerpoint/2010/main" val="1854293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ontology consists of two main classes: The mention class and sentiment value class. </a:t>
            </a:r>
          </a:p>
          <a:p>
            <a:r>
              <a:rPr lang="en-US" dirty="0"/>
              <a:t>The SentimentValue class has two subclasses, </a:t>
            </a:r>
            <a:r>
              <a:rPr lang="en-US" dirty="0" err="1"/>
              <a:t>postivite</a:t>
            </a:r>
            <a:r>
              <a:rPr lang="en-US" dirty="0"/>
              <a:t> and negative. </a:t>
            </a:r>
          </a:p>
          <a:p>
            <a:r>
              <a:rPr lang="en-US" dirty="0"/>
              <a:t>There are also three types of sentiment words </a:t>
            </a:r>
            <a:r>
              <a:rPr lang="en-US" b="1" dirty="0"/>
              <a:t>Type-1</a:t>
            </a:r>
            <a:r>
              <a:rPr lang="en-US" dirty="0"/>
              <a:t>: Generic sentiment always has the same polarity regardless of context, always a subclass of </a:t>
            </a:r>
            <a:r>
              <a:rPr lang="en-US" dirty="0" err="1"/>
              <a:t>GenericPositive</a:t>
            </a:r>
            <a:r>
              <a:rPr lang="en-US" dirty="0"/>
              <a:t> or </a:t>
            </a:r>
            <a:r>
              <a:rPr lang="en-US" dirty="0" err="1"/>
              <a:t>GenericNegative</a:t>
            </a:r>
            <a:r>
              <a:rPr lang="en-US" dirty="0"/>
              <a:t> class </a:t>
            </a:r>
            <a:r>
              <a:rPr lang="en-US" b="1" dirty="0"/>
              <a:t>Type-2: </a:t>
            </a:r>
            <a:r>
              <a:rPr lang="en-US" dirty="0"/>
              <a:t>Sentiment word that only applies to specific category of aspects (</a:t>
            </a:r>
            <a:r>
              <a:rPr lang="en-US" dirty="0" err="1"/>
              <a:t>e.g</a:t>
            </a:r>
            <a:r>
              <a:rPr lang="en-US" dirty="0"/>
              <a:t> delicious applies to food and drinks, but not to service) </a:t>
            </a:r>
            <a:r>
              <a:rPr lang="en-US" b="1" dirty="0"/>
              <a:t>Type-3</a:t>
            </a:r>
            <a:r>
              <a:rPr lang="en-US" dirty="0"/>
              <a:t>: Sentiment word that changes its polarity based on what aspect it belongs to (</a:t>
            </a:r>
            <a:r>
              <a:rPr lang="en-US" dirty="0" err="1"/>
              <a:t>e.g</a:t>
            </a:r>
            <a:r>
              <a:rPr lang="en-US" dirty="0"/>
              <a:t> cold beer is positive, while cold food is negative)</a:t>
            </a:r>
          </a:p>
          <a:p>
            <a:r>
              <a:rPr lang="en-US" dirty="0"/>
              <a:t>The type-1 sentiment words are a subclass of </a:t>
            </a:r>
            <a:r>
              <a:rPr lang="en-US" dirty="0" err="1"/>
              <a:t>GenericPositive</a:t>
            </a:r>
            <a:r>
              <a:rPr lang="en-US" dirty="0"/>
              <a:t> or Negative, which are subclass of their respective Positive or Negative class.</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15</a:t>
            </a:fld>
            <a:endParaRPr lang="en-US"/>
          </a:p>
        </p:txBody>
      </p:sp>
    </p:spTree>
    <p:extLst>
      <p:ext uri="{BB962C8B-B14F-4D97-AF65-F5344CB8AC3E}">
        <p14:creationId xmlns:p14="http://schemas.microsoft.com/office/powerpoint/2010/main" val="2052782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Decoration belongs to </a:t>
            </a:r>
            <a:r>
              <a:rPr lang="en-US" dirty="0" err="1"/>
              <a:t>Restaurant#Style&amp;Options</a:t>
            </a:r>
            <a:r>
              <a:rPr lang="en-US" dirty="0"/>
              <a:t>, which is a subclass of </a:t>
            </a:r>
            <a:r>
              <a:rPr lang="en-US" dirty="0" err="1"/>
              <a:t>EntityMention</a:t>
            </a:r>
            <a:r>
              <a:rPr lang="en-US" dirty="0"/>
              <a:t>. Then if we have a word cozy we place it to belong to </a:t>
            </a:r>
            <a:r>
              <a:rPr lang="en-US" dirty="0" err="1"/>
              <a:t>GenericPositive</a:t>
            </a:r>
            <a:r>
              <a:rPr lang="en-US" dirty="0"/>
              <a:t>&lt;Entity&gt; which is a subclass of </a:t>
            </a:r>
            <a:r>
              <a:rPr lang="en-US" dirty="0" err="1"/>
              <a:t>Restaurant#Style&amp;Options</a:t>
            </a:r>
            <a:r>
              <a:rPr lang="en-US" dirty="0"/>
              <a:t>. Which means that if we then get a sentence: The decoration is cozy we know cozy is a positive word when used together with decoration and classify the sentence as positive</a:t>
            </a:r>
            <a:r>
              <a:rPr lang="en-US" dirty="0" smtClean="0"/>
              <a:t>.</a:t>
            </a:r>
            <a:endParaRPr lang="en-US" dirty="0"/>
          </a:p>
        </p:txBody>
      </p:sp>
      <p:sp>
        <p:nvSpPr>
          <p:cNvPr id="4" name="Slide Number Placeholder 3"/>
          <p:cNvSpPr>
            <a:spLocks noGrp="1"/>
          </p:cNvSpPr>
          <p:nvPr>
            <p:ph type="sldNum" sz="quarter" idx="5"/>
          </p:nvPr>
        </p:nvSpPr>
        <p:spPr/>
        <p:txBody>
          <a:bodyPr/>
          <a:lstStyle/>
          <a:p>
            <a:fld id="{988D2A72-04F9-407B-91D5-41184E56528A}" type="slidenum">
              <a:rPr lang="en-US" smtClean="0"/>
              <a:t>17</a:t>
            </a:fld>
            <a:endParaRPr lang="en-US"/>
          </a:p>
        </p:txBody>
      </p:sp>
    </p:spTree>
    <p:extLst>
      <p:ext uri="{BB962C8B-B14F-4D97-AF65-F5344CB8AC3E}">
        <p14:creationId xmlns:p14="http://schemas.microsoft.com/office/powerpoint/2010/main" val="914776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create our word embeddings using Word2Vec with Continuous Bag of Words (CBOW) architecture. During training of the model, it tries to predict the target word based on the context of the word. The context given to the model is limited to a certain window size. By trying to predict language it is able to learn a probability distribution over words that captures semantic information within its weights.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extract these weights given an input to create a dense vector representation of an input word that contains the semantic information learned during training.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alternative architecture is Skip-Gram, which tries to predict context based on a given target word. The performance of both architectures is about equal, but CBOW takes slightly longer to train, so we chose CBOW.</a:t>
            </a:r>
          </a:p>
          <a:p>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18</a:t>
            </a:fld>
            <a:endParaRPr lang="en-US"/>
          </a:p>
        </p:txBody>
      </p:sp>
    </p:spTree>
    <p:extLst>
      <p:ext uri="{BB962C8B-B14F-4D97-AF65-F5344CB8AC3E}">
        <p14:creationId xmlns:p14="http://schemas.microsoft.com/office/powerpoint/2010/main" val="3944025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Word embeddings are unable to capture sentiment because words that contain opposite sentiment are usually used in the same context</a:t>
            </a:r>
          </a:p>
          <a:p>
            <a:r>
              <a:rPr lang="en-US" dirty="0"/>
              <a:t>Refine the vectors using E-ANEW</a:t>
            </a:r>
          </a:p>
          <a:p>
            <a:r>
              <a:rPr lang="en-US" b="0" i="0" dirty="0">
                <a:effectLst/>
                <a:latin typeface="Arial" panose="020B0604020202020204" pitchFamily="34" charset="0"/>
              </a:rPr>
              <a:t>the vector of the target word is refined by changing it to be: (1)closer to its </a:t>
            </a:r>
            <a:r>
              <a:rPr lang="en-US" b="0" i="0" dirty="0" err="1">
                <a:effectLst/>
                <a:latin typeface="Arial" panose="020B0604020202020204" pitchFamily="34" charset="0"/>
              </a:rPr>
              <a:t>neighbours</a:t>
            </a:r>
            <a:r>
              <a:rPr lang="en-US" b="0" i="0" dirty="0">
                <a:effectLst/>
                <a:latin typeface="Arial" panose="020B0604020202020204" pitchFamily="34" charset="0"/>
              </a:rPr>
              <a:t> that are sentimentally similar, (2) further away from dissimilar </a:t>
            </a:r>
            <a:r>
              <a:rPr lang="en-US" b="0" i="0" dirty="0" err="1">
                <a:effectLst/>
                <a:latin typeface="Arial" panose="020B0604020202020204" pitchFamily="34" charset="0"/>
              </a:rPr>
              <a:t>neighbors,and</a:t>
            </a:r>
            <a:r>
              <a:rPr lang="en-US" b="0" i="0" dirty="0">
                <a:effectLst/>
                <a:latin typeface="Arial" panose="020B0604020202020204" pitchFamily="34" charset="0"/>
              </a:rPr>
              <a:t> (3) still relatively close to the original vector. </a:t>
            </a:r>
          </a:p>
          <a:p>
            <a:r>
              <a:rPr lang="en-US" b="0" i="0" dirty="0">
                <a:effectLst/>
                <a:latin typeface="Arial" panose="020B0604020202020204" pitchFamily="34" charset="0"/>
              </a:rPr>
              <a:t>Use this new information to determine polarity of sentiment mentions within our ontology</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19</a:t>
            </a:fld>
            <a:endParaRPr lang="en-US"/>
          </a:p>
        </p:txBody>
      </p:sp>
    </p:spTree>
    <p:extLst>
      <p:ext uri="{BB962C8B-B14F-4D97-AF65-F5344CB8AC3E}">
        <p14:creationId xmlns:p14="http://schemas.microsoft.com/office/powerpoint/2010/main" val="1648969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want to cluster aspect mentions based on the mention class that describes them the best. For example, Steak and fries should be a subclass of </a:t>
            </a:r>
            <a:r>
              <a:rPr lang="en-US" dirty="0" err="1"/>
              <a:t>FoodMentions</a:t>
            </a:r>
            <a:r>
              <a:rPr lang="en-US" dirty="0"/>
              <a:t> and coffee and tea should be a subclass of </a:t>
            </a:r>
            <a:r>
              <a:rPr lang="en-US" dirty="0" err="1"/>
              <a:t>DrinksMention</a:t>
            </a:r>
            <a:r>
              <a:rPr lang="en-US" dirty="0"/>
              <a:t>.</a:t>
            </a:r>
          </a:p>
          <a:p>
            <a:endParaRPr lang="en-US" dirty="0"/>
          </a:p>
          <a:p>
            <a:r>
              <a:rPr lang="en-US" dirty="0"/>
              <a:t>For each subclass build a hierarchy using agglomerative hierarchical clustering</a:t>
            </a:r>
          </a:p>
          <a:p>
            <a:r>
              <a:rPr lang="en-US" dirty="0"/>
              <a:t>We start with all Aspect mentions in the same cluster and each iteration two clusters of aspect mentions are added together</a:t>
            </a:r>
          </a:p>
          <a:p>
            <a:r>
              <a:rPr lang="en-US" dirty="0"/>
              <a:t>This is based on what clusters have the lowest Average Linkage clustering value. This is calculated using the average Euclidean distance between all elements within the two clusters. </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28</a:t>
            </a:fld>
            <a:endParaRPr lang="en-US"/>
          </a:p>
        </p:txBody>
      </p:sp>
    </p:spTree>
    <p:extLst>
      <p:ext uri="{BB962C8B-B14F-4D97-AF65-F5344CB8AC3E}">
        <p14:creationId xmlns:p14="http://schemas.microsoft.com/office/powerpoint/2010/main" val="3451015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seen in the table the WEB-SOBA contains a significantly smaller number of  terms than SOBA and even the Manual ontology. There are no quality phrases because are methods are not made to handle them  One possible reason for this might be our stricter requirement of relevance for words. Due to the word embeddings containing more information than for example word frequencies we might be able to more accurately predict whether a term is relevant to the domain and problem.</a:t>
            </a:r>
          </a:p>
          <a:p>
            <a:endParaRPr lang="en-US" dirty="0"/>
          </a:p>
          <a:p>
            <a:r>
              <a:rPr lang="en-US" dirty="0"/>
              <a:t>NOTE: What are quality phrases again??</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29</a:t>
            </a:fld>
            <a:endParaRPr lang="en-US"/>
          </a:p>
        </p:txBody>
      </p:sp>
    </p:spTree>
    <p:extLst>
      <p:ext uri="{BB962C8B-B14F-4D97-AF65-F5344CB8AC3E}">
        <p14:creationId xmlns:p14="http://schemas.microsoft.com/office/powerpoint/2010/main" val="3956508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human time spent is significantly reduced for WEB-SOBA. We believe this to be the most important type of time spent to reduce due to it being more involved and expensive for corporations or universities. </a:t>
            </a:r>
          </a:p>
          <a:p>
            <a:r>
              <a:rPr lang="en-US" dirty="0"/>
              <a:t>The computing time of our method is higher, this is mainly due to our dataset containing millions of reviews compared to the 5001 reviews used for SOBA. The 300 minutes of computing time between parathesis are front-loaded. This is due to training of word-embeddings and extraction of terms from the Yelp dataset. This requires no supervision from humans.</a:t>
            </a:r>
          </a:p>
          <a:p>
            <a:r>
              <a:rPr lang="en-US" dirty="0"/>
              <a:t>Relatively speaking WEB-SOBA is able to handle more reviews per minute spent computing than SOBA, so it is computationally more efficient</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30</a:t>
            </a:fld>
            <a:endParaRPr lang="en-US"/>
          </a:p>
        </p:txBody>
      </p:sp>
    </p:spTree>
    <p:extLst>
      <p:ext uri="{BB962C8B-B14F-4D97-AF65-F5344CB8AC3E}">
        <p14:creationId xmlns:p14="http://schemas.microsoft.com/office/powerpoint/2010/main" val="4081867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a:t>
            </a:r>
            <a:r>
              <a:rPr lang="en-US" baseline="0" dirty="0"/>
              <a:t> rise of the internet coincides with the rise in amount of data available to companies, universities and governments. </a:t>
            </a:r>
          </a:p>
          <a:p>
            <a:endParaRPr lang="en-US" baseline="0" dirty="0"/>
          </a:p>
          <a:p>
            <a:r>
              <a:rPr lang="en-US" baseline="0" dirty="0"/>
              <a:t>Text data such as online reviews contain a wealth of information</a:t>
            </a:r>
          </a:p>
          <a:p>
            <a:endParaRPr lang="en-US" baseline="0" dirty="0"/>
          </a:p>
          <a:p>
            <a:r>
              <a:rPr lang="en-US" baseline="0" dirty="0"/>
              <a:t>Reviews are also important for the consumer</a:t>
            </a:r>
          </a:p>
          <a:p>
            <a:endParaRPr lang="en-US" baseline="0" dirty="0"/>
          </a:p>
          <a:p>
            <a:r>
              <a:rPr lang="en-US" baseline="0" dirty="0"/>
              <a:t>Businesses can use reviews to identify and improve weaknesses of their product</a:t>
            </a:r>
          </a:p>
          <a:p>
            <a:endParaRPr lang="en-US" baseline="0" dirty="0"/>
          </a:p>
          <a:p>
            <a:r>
              <a:rPr lang="en-US" baseline="0" dirty="0"/>
              <a:t>Yelp 200 million reviews</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3</a:t>
            </a:fld>
            <a:endParaRPr lang="en-US"/>
          </a:p>
        </p:txBody>
      </p:sp>
    </p:spTree>
    <p:extLst>
      <p:ext uri="{BB962C8B-B14F-4D97-AF65-F5344CB8AC3E}">
        <p14:creationId xmlns:p14="http://schemas.microsoft.com/office/powerpoint/2010/main" val="30420644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We have used the</a:t>
            </a:r>
            <a:r>
              <a:rPr lang="en-US" baseline="0" dirty="0"/>
              <a:t> </a:t>
            </a:r>
            <a:r>
              <a:rPr lang="en-US" dirty="0" err="1"/>
              <a:t>SemEval</a:t>
            </a:r>
            <a:r>
              <a:rPr lang="en-US" dirty="0"/>
              <a:t> 2016, Task 5, Subtask 1, Slot 3 dataset for restaurants to evaluate</a:t>
            </a:r>
            <a:r>
              <a:rPr lang="en-US" baseline="0" dirty="0"/>
              <a:t> the quality of the built ontologies using the Two-Step Hybrid approach for ABSA at sentence-level proposed by Schouten and </a:t>
            </a:r>
            <a:r>
              <a:rPr lang="en-US" baseline="0" dirty="0" err="1"/>
              <a:t>Frasincar</a:t>
            </a:r>
            <a:r>
              <a:rPr lang="en-US" baseline="0" dirty="0"/>
              <a:t> in 2018.</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In this table one can see the out-of-sample accuracy, the in-sample accuracy and the cross-validation accuracy and standard deviation for only the ontology and the Two-Step </a:t>
            </a:r>
            <a:r>
              <a:rPr lang="en-US" baseline="0" dirty="0" err="1"/>
              <a:t>Hybric</a:t>
            </a:r>
            <a:r>
              <a:rPr lang="en-US" baseline="0" dirty="0"/>
              <a:t> approach with LCR-Rot-hop as backup model.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Here the names denote the type of ontology used for the main classifier. We can see that the accuracy of the Manual ontology is highest when only using an ontology. However, when we also use LCR as back-up we find that WEB-SOBA performs best. This is possibly due to the WEB-SOBA ontology better covering the weaknesses of the LCR method and vice versa.</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31</a:t>
            </a:fld>
            <a:endParaRPr lang="en-US"/>
          </a:p>
        </p:txBody>
      </p:sp>
    </p:spTree>
    <p:extLst>
      <p:ext uri="{BB962C8B-B14F-4D97-AF65-F5344CB8AC3E}">
        <p14:creationId xmlns:p14="http://schemas.microsoft.com/office/powerpoint/2010/main" val="1361745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33</a:t>
            </a:fld>
            <a:endParaRPr lang="en-US"/>
          </a:p>
        </p:txBody>
      </p:sp>
    </p:spTree>
    <p:extLst>
      <p:ext uri="{BB962C8B-B14F-4D97-AF65-F5344CB8AC3E}">
        <p14:creationId xmlns:p14="http://schemas.microsoft.com/office/powerpoint/2010/main" val="10882841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these are my references, Thank you for your attention and if you have any questions do not hesitate to ask me</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35</a:t>
            </a:fld>
            <a:endParaRPr lang="en-US"/>
          </a:p>
        </p:txBody>
      </p:sp>
    </p:spTree>
    <p:extLst>
      <p:ext uri="{BB962C8B-B14F-4D97-AF65-F5344CB8AC3E}">
        <p14:creationId xmlns:p14="http://schemas.microsoft.com/office/powerpoint/2010/main" val="4274081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amount of data is so vast that automation is required to create insight into our data and leverage it successfully. We</a:t>
            </a:r>
            <a:r>
              <a:rPr lang="en-US" baseline="0" dirty="0"/>
              <a:t> focus on automating sentiment extraction in reviews</a:t>
            </a:r>
            <a:endParaRPr lang="en-US" dirty="0"/>
          </a:p>
          <a:p>
            <a:endParaRPr lang="en-US" dirty="0"/>
          </a:p>
          <a:p>
            <a:r>
              <a:rPr lang="en-US" dirty="0"/>
              <a:t>This</a:t>
            </a:r>
            <a:r>
              <a:rPr lang="en-US" baseline="0" dirty="0"/>
              <a:t> is also known as sentiment mining, which is defined as …</a:t>
            </a:r>
          </a:p>
          <a:p>
            <a:endParaRPr lang="en-US" dirty="0"/>
          </a:p>
          <a:p>
            <a:r>
              <a:rPr lang="en-US" dirty="0"/>
              <a:t>Sentiment</a:t>
            </a:r>
            <a:r>
              <a:rPr lang="en-US" baseline="0" dirty="0"/>
              <a:t> mining can be divided into many different types / layers</a:t>
            </a:r>
          </a:p>
          <a:p>
            <a:r>
              <a:rPr lang="en-US" baseline="0" dirty="0"/>
              <a:t>-Review level</a:t>
            </a:r>
          </a:p>
          <a:p>
            <a:r>
              <a:rPr lang="en-US" baseline="0" dirty="0"/>
              <a:t>-Sentence level</a:t>
            </a:r>
          </a:p>
          <a:p>
            <a:r>
              <a:rPr lang="en-US" baseline="0" dirty="0"/>
              <a:t>-Aspect-level / based</a:t>
            </a:r>
          </a:p>
          <a:p>
            <a:r>
              <a:rPr lang="en-US" baseline="0" dirty="0"/>
              <a:t>This is divided into review / sentence as well</a:t>
            </a:r>
          </a:p>
          <a:p>
            <a:r>
              <a:rPr lang="en-US" baseline="0" dirty="0"/>
              <a:t>We are interested in sentence level aspect-based sentiment mining</a:t>
            </a:r>
            <a:endParaRPr lang="en-US" dirty="0"/>
          </a:p>
        </p:txBody>
      </p:sp>
      <p:sp>
        <p:nvSpPr>
          <p:cNvPr id="4" name="Slide Number Placeholder 3"/>
          <p:cNvSpPr>
            <a:spLocks noGrp="1"/>
          </p:cNvSpPr>
          <p:nvPr>
            <p:ph type="sldNum" sz="quarter" idx="5"/>
          </p:nvPr>
        </p:nvSpPr>
        <p:spPr/>
        <p:txBody>
          <a:bodyPr/>
          <a:lstStyle/>
          <a:p>
            <a:fld id="{988D2A72-04F9-407B-91D5-41184E56528A}" type="slidenum">
              <a:rPr lang="en-US" smtClean="0"/>
              <a:t>4</a:t>
            </a:fld>
            <a:endParaRPr lang="en-US"/>
          </a:p>
        </p:txBody>
      </p:sp>
    </p:spTree>
    <p:extLst>
      <p:ext uri="{BB962C8B-B14F-4D97-AF65-F5344CB8AC3E}">
        <p14:creationId xmlns:p14="http://schemas.microsoft.com/office/powerpoint/2010/main" val="2151977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ABSA</a:t>
            </a:r>
            <a:r>
              <a:rPr lang="en-US" baseline="0" dirty="0"/>
              <a:t> is useful to extract more information from text. Reviews can for example compliment the service but be negative about the food of a restaurant. Then ABSA can identify this and provide valuable insights.</a:t>
            </a:r>
          </a:p>
          <a:p>
            <a:r>
              <a:rPr lang="en-US" baseline="0" dirty="0"/>
              <a:t>Example explicit is: the food is great or the service was horrendous</a:t>
            </a:r>
          </a:p>
          <a:p>
            <a:r>
              <a:rPr lang="en-US" baseline="0" dirty="0"/>
              <a:t>Example implicit is: the car is fast</a:t>
            </a:r>
          </a:p>
          <a:p>
            <a:endParaRPr lang="en-US" baseline="0" dirty="0"/>
          </a:p>
          <a:p>
            <a:r>
              <a:rPr lang="en-US" baseline="0" dirty="0"/>
              <a:t>The knowledge Representation uses logic to represent information about the world. Examples of knowledge representation are semantic nets and ontologies</a:t>
            </a:r>
          </a:p>
          <a:p>
            <a:r>
              <a:rPr lang="en-US" baseline="0" dirty="0"/>
              <a:t>The statistical methods mainly use machine learning to find patterns in the way text expresses sentiment</a:t>
            </a:r>
          </a:p>
          <a:p>
            <a:r>
              <a:rPr lang="en-US" baseline="0" dirty="0"/>
              <a:t>Hybrid approaches combine knowledge representations and statistical methods to get the best of both worlds and obtain state-of-the-art results, like HAABSA proposed by </a:t>
            </a:r>
            <a:r>
              <a:rPr lang="en-US" baseline="0" dirty="0" err="1"/>
              <a:t>Wallaart</a:t>
            </a:r>
            <a:r>
              <a:rPr lang="en-US" baseline="0" dirty="0"/>
              <a:t> and </a:t>
            </a:r>
            <a:r>
              <a:rPr lang="en-US" baseline="0" dirty="0" err="1"/>
              <a:t>Frasincar</a:t>
            </a:r>
            <a:r>
              <a:rPr lang="en-US" baseline="0" dirty="0"/>
              <a:t> </a:t>
            </a:r>
          </a:p>
          <a:p>
            <a:endParaRPr lang="en-US" baseline="0" dirty="0"/>
          </a:p>
          <a:p>
            <a:endParaRPr lang="en-US" baseline="0" dirty="0"/>
          </a:p>
          <a:p>
            <a:r>
              <a:rPr lang="en-US" b="1" baseline="0" dirty="0"/>
              <a:t>(NOTE: I’m not sure if there is already more advanced or better working methods we should cite like for example </a:t>
            </a:r>
            <a:r>
              <a:rPr lang="en-US" b="1" baseline="0" dirty="0" err="1"/>
              <a:t>lrc</a:t>
            </a:r>
            <a:r>
              <a:rPr lang="en-US" b="1" baseline="0" dirty="0"/>
              <a:t> rot hop)</a:t>
            </a:r>
            <a:endParaRPr lang="x-none" b="1" dirty="0"/>
          </a:p>
        </p:txBody>
      </p:sp>
      <p:sp>
        <p:nvSpPr>
          <p:cNvPr id="4" name="Slide Number Placeholder 3"/>
          <p:cNvSpPr>
            <a:spLocks noGrp="1"/>
          </p:cNvSpPr>
          <p:nvPr>
            <p:ph type="sldNum" sz="quarter" idx="5"/>
          </p:nvPr>
        </p:nvSpPr>
        <p:spPr/>
        <p:txBody>
          <a:bodyPr/>
          <a:lstStyle/>
          <a:p>
            <a:fld id="{988D2A72-04F9-407B-91D5-41184E56528A}" type="slidenum">
              <a:rPr lang="en-US" smtClean="0"/>
              <a:t>5</a:t>
            </a:fld>
            <a:endParaRPr lang="en-US"/>
          </a:p>
        </p:txBody>
      </p:sp>
    </p:spTree>
    <p:extLst>
      <p:ext uri="{BB962C8B-B14F-4D97-AF65-F5344CB8AC3E}">
        <p14:creationId xmlns:p14="http://schemas.microsoft.com/office/powerpoint/2010/main" val="2554202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HAABSA uses an ontology to make predictions, this can fail due to either limited vocabulary or inconclusive results</a:t>
            </a:r>
          </a:p>
          <a:p>
            <a:r>
              <a:rPr lang="en-US" dirty="0"/>
              <a:t>A machine learning model is employed to predict sentiment when ontology fails</a:t>
            </a:r>
          </a:p>
          <a:p>
            <a:r>
              <a:rPr lang="en-US" dirty="0"/>
              <a:t>This ontology is hand crafted; this is a time-consuming process taking about 12 hours and has to be done for each specific domain we want to use it on</a:t>
            </a:r>
          </a:p>
          <a:p>
            <a:r>
              <a:rPr lang="en-US" dirty="0"/>
              <a:t>By building an ontology semi automatically we can reduce the time spent making an ontology while keeping much of the performance by using human input in certain steps.</a:t>
            </a:r>
          </a:p>
          <a:p>
            <a:r>
              <a:rPr lang="en-US" dirty="0"/>
              <a:t>In literature this is mainly done using word cooccurrences or </a:t>
            </a:r>
            <a:r>
              <a:rPr lang="en-US" altLang="en-US" dirty="0" err="1"/>
              <a:t>Synsets</a:t>
            </a:r>
            <a:r>
              <a:rPr lang="en-US" dirty="0"/>
              <a:t>, however word embeddings seem fit to use due to word vectors containing semantic information of words.</a:t>
            </a:r>
          </a:p>
          <a:p>
            <a:r>
              <a:rPr lang="en-US" dirty="0"/>
              <a:t>In this paper we propose a method for building ontologies semi automatically using the information contained in the word embeddings of input words</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6</a:t>
            </a:fld>
            <a:endParaRPr lang="en-US"/>
          </a:p>
        </p:txBody>
      </p:sp>
    </p:spTree>
    <p:extLst>
      <p:ext uri="{BB962C8B-B14F-4D97-AF65-F5344CB8AC3E}">
        <p14:creationId xmlns:p14="http://schemas.microsoft.com/office/powerpoint/2010/main" val="1386312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first </a:t>
            </a:r>
            <a:r>
              <a:rPr lang="en-US" dirty="0" smtClean="0"/>
              <a:t>examples </a:t>
            </a:r>
            <a:r>
              <a:rPr lang="en-US" dirty="0"/>
              <a:t>of using an ontology together with a </a:t>
            </a:r>
            <a:r>
              <a:rPr lang="en-US" dirty="0" smtClean="0"/>
              <a:t>machine learning </a:t>
            </a:r>
            <a:r>
              <a:rPr lang="en-US" dirty="0"/>
              <a:t>model is introduced in Schouten and </a:t>
            </a:r>
            <a:r>
              <a:rPr lang="en-US" dirty="0" err="1"/>
              <a:t>Frasincar</a:t>
            </a:r>
            <a:r>
              <a:rPr lang="en-US" dirty="0"/>
              <a:t> (2018). They use a </a:t>
            </a:r>
            <a:r>
              <a:rPr lang="en-US" dirty="0" err="1"/>
              <a:t>BoW</a:t>
            </a:r>
            <a:r>
              <a:rPr lang="en-US" dirty="0"/>
              <a:t> representation of sentences and apply SVM to any sentence that the ontology is not able to classify as positive or negative.</a:t>
            </a:r>
          </a:p>
          <a:p>
            <a:r>
              <a:rPr lang="en-US" dirty="0"/>
              <a:t>Ontology is limited due to the wide variety of ways sentiment can be expressed, thus by using both ontologies with carefully crafted features together with a statistical model trained on sentences the ontology is unsure about the two methods complement each other.</a:t>
            </a:r>
          </a:p>
          <a:p>
            <a:r>
              <a:rPr lang="en-US" dirty="0"/>
              <a:t>This is seen in accuracy: only </a:t>
            </a:r>
            <a:r>
              <a:rPr lang="en-US" dirty="0" err="1"/>
              <a:t>ont</a:t>
            </a:r>
            <a:r>
              <a:rPr lang="en-US" dirty="0"/>
              <a:t> 74.2%, only </a:t>
            </a:r>
            <a:r>
              <a:rPr lang="en-US" dirty="0" err="1"/>
              <a:t>svm</a:t>
            </a:r>
            <a:r>
              <a:rPr lang="en-US" dirty="0"/>
              <a:t> 82.0%, </a:t>
            </a:r>
            <a:r>
              <a:rPr lang="en-US" dirty="0" err="1"/>
              <a:t>Ont</a:t>
            </a:r>
            <a:r>
              <a:rPr lang="en-US" dirty="0"/>
              <a:t> + SVM 86.0%</a:t>
            </a:r>
          </a:p>
          <a:p>
            <a:endParaRPr lang="en-US" dirty="0"/>
          </a:p>
          <a:p>
            <a:r>
              <a:rPr lang="en-US" dirty="0"/>
              <a:t>New advances in machine learning involve attentional neural networks. HAABSA uses this to create a more advanced and accurate back-up model.</a:t>
            </a:r>
          </a:p>
          <a:p>
            <a:r>
              <a:rPr lang="en-US" dirty="0"/>
              <a:t>Left-Center-Right separated neural network with Rotatory attention and Multi-hops uses left, target and right context attention in an iterative approach. Furthermore, the input of this model are transformer-based word embeddings of the input sentence, which is able to encode context within the vectors.</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7</a:t>
            </a:fld>
            <a:endParaRPr lang="en-US"/>
          </a:p>
        </p:txBody>
      </p:sp>
    </p:spTree>
    <p:extLst>
      <p:ext uri="{BB962C8B-B14F-4D97-AF65-F5344CB8AC3E}">
        <p14:creationId xmlns:p14="http://schemas.microsoft.com/office/powerpoint/2010/main" val="1133707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ingredients:</a:t>
            </a:r>
          </a:p>
          <a:p>
            <a:r>
              <a:rPr lang="en-US" b="1" dirty="0"/>
              <a:t>Domain specific terms: </a:t>
            </a:r>
            <a:r>
              <a:rPr lang="en-US" dirty="0"/>
              <a:t>Words that portray either sentiment or concepts that are specific to our domain</a:t>
            </a:r>
          </a:p>
          <a:p>
            <a:r>
              <a:rPr lang="en-US" b="1" dirty="0"/>
              <a:t>Clustering of terms: </a:t>
            </a:r>
            <a:r>
              <a:rPr lang="en-US" dirty="0"/>
              <a:t>Terms that are related to each other need to be linked within the ontology examples of this are for example `fast’ and `friendly’ are related to the concept of service and should be together. While `tasty’ and `disgusting’ are related to for example food.</a:t>
            </a:r>
          </a:p>
          <a:p>
            <a:r>
              <a:rPr lang="en-US" b="1" dirty="0"/>
              <a:t>Hierarchical clustering:</a:t>
            </a:r>
          </a:p>
          <a:p>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8</a:t>
            </a:fld>
            <a:endParaRPr lang="en-US"/>
          </a:p>
        </p:txBody>
      </p:sp>
    </p:spTree>
    <p:extLst>
      <p:ext uri="{BB962C8B-B14F-4D97-AF65-F5344CB8AC3E}">
        <p14:creationId xmlns:p14="http://schemas.microsoft.com/office/powerpoint/2010/main" val="1818161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SOBA is </a:t>
            </a:r>
            <a:r>
              <a:rPr lang="en-US" dirty="0" smtClean="0"/>
              <a:t>one</a:t>
            </a:r>
            <a:r>
              <a:rPr lang="en-US" baseline="0" dirty="0" smtClean="0"/>
              <a:t> of the first</a:t>
            </a:r>
            <a:r>
              <a:rPr lang="en-US" dirty="0" smtClean="0"/>
              <a:t> semi-automatic </a:t>
            </a:r>
            <a:r>
              <a:rPr lang="en-US" dirty="0"/>
              <a:t>ontology </a:t>
            </a:r>
            <a:r>
              <a:rPr lang="en-US" dirty="0" smtClean="0"/>
              <a:t>builders </a:t>
            </a:r>
            <a:r>
              <a:rPr lang="en-US" dirty="0"/>
              <a:t>introduced in 2020. It uses word frequencies and co-occurrence in domain specific corpora and compares those to general corpora.</a:t>
            </a:r>
          </a:p>
          <a:p>
            <a:r>
              <a:rPr lang="en-US" dirty="0"/>
              <a:t>Show that while it performs worse than a handmade ontology, it is significantly faster to built and preferred for some applications.</a:t>
            </a:r>
          </a:p>
          <a:p>
            <a:r>
              <a:rPr lang="en-US" dirty="0"/>
              <a:t>SASOBUS extends semi automatic ontology building by replacing words in the built ontology by their </a:t>
            </a:r>
            <a:r>
              <a:rPr lang="en-US" dirty="0" err="1"/>
              <a:t>synsets</a:t>
            </a:r>
            <a:r>
              <a:rPr lang="en-US" dirty="0"/>
              <a:t>. This allows for more terms to be captured within the ontology and increases performance on SemEval-2016 dataset.</a:t>
            </a:r>
          </a:p>
          <a:p>
            <a:r>
              <a:rPr lang="en-US" dirty="0"/>
              <a:t>Both of these methods use word frequencies and co-occurrences, we believe that word embeddings can improve this process.</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9</a:t>
            </a:fld>
            <a:endParaRPr lang="en-US"/>
          </a:p>
        </p:txBody>
      </p:sp>
    </p:spTree>
    <p:extLst>
      <p:ext uri="{BB962C8B-B14F-4D97-AF65-F5344CB8AC3E}">
        <p14:creationId xmlns:p14="http://schemas.microsoft.com/office/powerpoint/2010/main" val="3231709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both a Domain specific corpus and a contrasting corpus.</a:t>
            </a:r>
          </a:p>
          <a:p>
            <a:r>
              <a:rPr lang="en-US" dirty="0"/>
              <a:t>For our domain corpus we use the Yelp Dataset Challenge dataset and filter out any non-restaurant reviews. </a:t>
            </a:r>
          </a:p>
          <a:p>
            <a:r>
              <a:rPr lang="en-US" dirty="0"/>
              <a:t>Still contains a massive number of reviews.</a:t>
            </a:r>
          </a:p>
          <a:p>
            <a:r>
              <a:rPr lang="en-US" dirty="0"/>
              <a:t>Our approach is applicable to any domain that has a corpus on it available. </a:t>
            </a:r>
          </a:p>
          <a:p>
            <a:endParaRPr lang="en-US" dirty="0"/>
          </a:p>
          <a:p>
            <a:r>
              <a:rPr lang="en-US" dirty="0"/>
              <a:t>For our contrasting corpus we leverage our usage of word vectors. We use the pretrained word2vec model google-news-300.</a:t>
            </a:r>
          </a:p>
          <a:p>
            <a:r>
              <a:rPr lang="en-US" dirty="0"/>
              <a:t>Trained on part of google news dataset with vectors for 3 million words and phrases.</a:t>
            </a:r>
          </a:p>
          <a:p>
            <a:r>
              <a:rPr lang="en-US" dirty="0"/>
              <a:t>News has very general language usage so is useful as a contrasting corpus to determine what concepts or words are domain specific.</a:t>
            </a:r>
            <a:endParaRPr lang="x-none" dirty="0"/>
          </a:p>
        </p:txBody>
      </p:sp>
      <p:sp>
        <p:nvSpPr>
          <p:cNvPr id="4" name="Slide Number Placeholder 3"/>
          <p:cNvSpPr>
            <a:spLocks noGrp="1"/>
          </p:cNvSpPr>
          <p:nvPr>
            <p:ph type="sldNum" sz="quarter" idx="5"/>
          </p:nvPr>
        </p:nvSpPr>
        <p:spPr/>
        <p:txBody>
          <a:bodyPr/>
          <a:lstStyle/>
          <a:p>
            <a:fld id="{988D2A72-04F9-407B-91D5-41184E56528A}" type="slidenum">
              <a:rPr lang="en-US" smtClean="0"/>
              <a:t>10</a:t>
            </a:fld>
            <a:endParaRPr lang="en-US"/>
          </a:p>
        </p:txBody>
      </p:sp>
    </p:spTree>
    <p:extLst>
      <p:ext uri="{BB962C8B-B14F-4D97-AF65-F5344CB8AC3E}">
        <p14:creationId xmlns:p14="http://schemas.microsoft.com/office/powerpoint/2010/main" val="611305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1A9E85A0-02B0-4A18-961E-32CCF116C1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317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462CF01D-2FEA-4C07-8AF8-0C00164A927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775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FE0EA315-7CE6-40EE-81DD-C9CA8D8051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86779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9A04AFC9-DF6F-47D6-8C60-E9163772B19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0357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7B4BD39F-A964-4876-A31E-F21A2A0621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531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C84566AB-70AD-457A-9073-AAECC48D06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0981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16AD877E-B6EA-43F2-8309-B1B53BB72D1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398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C8576BC0-CEB3-44C9-A387-411564DF80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183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6F732DED-C335-4995-9C83-A968BBA26C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9313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8320EFE0-B148-4AA8-9B8F-574A1FCD4A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3051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CD21F1C5-92FB-4A88-BBDC-80C9F51C8F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837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solidFill>
                <a:srgbClr val="000000"/>
              </a:solidFill>
            </a:endParaRPr>
          </a:p>
          <a:p>
            <a:pPr>
              <a:defRPr/>
            </a:pPr>
            <a:fld id="{CE2D61D9-31DC-41FA-BC56-ECC5EABB08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2565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5E0E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215217" y="6245225"/>
            <a:ext cx="5664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endParaRPr lang="en-US">
              <a:solidFill>
                <a:srgbClr val="000000"/>
              </a:solidFill>
            </a:endParaRPr>
          </a:p>
          <a:p>
            <a:pPr fontAlgn="base">
              <a:spcBef>
                <a:spcPct val="0"/>
              </a:spcBef>
              <a:spcAft>
                <a:spcPct val="0"/>
              </a:spcAft>
              <a:defRPr/>
            </a:pPr>
            <a:fld id="{378C3EFF-D651-47D7-B0CC-99D93F001E7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66358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Arial" charset="0"/>
        </a:defRPr>
      </a:lvl2pPr>
      <a:lvl3pPr algn="ctr" rtl="0" eaLnBrk="1" fontAlgn="base" hangingPunct="1">
        <a:spcBef>
          <a:spcPct val="0"/>
        </a:spcBef>
        <a:spcAft>
          <a:spcPct val="0"/>
        </a:spcAft>
        <a:defRPr sz="2800" b="1">
          <a:solidFill>
            <a:schemeClr val="tx2"/>
          </a:solidFill>
          <a:latin typeface="Arial" charset="0"/>
        </a:defRPr>
      </a:lvl3pPr>
      <a:lvl4pPr algn="ctr" rtl="0" eaLnBrk="1" fontAlgn="base" hangingPunct="1">
        <a:spcBef>
          <a:spcPct val="0"/>
        </a:spcBef>
        <a:spcAft>
          <a:spcPct val="0"/>
        </a:spcAft>
        <a:defRPr sz="2800" b="1">
          <a:solidFill>
            <a:schemeClr val="tx2"/>
          </a:solidFill>
          <a:latin typeface="Arial" charset="0"/>
        </a:defRPr>
      </a:lvl4pPr>
      <a:lvl5pPr algn="ctr" rtl="0" eaLnBrk="1" fontAlgn="base" hangingPunct="1">
        <a:spcBef>
          <a:spcPct val="0"/>
        </a:spcBef>
        <a:spcAft>
          <a:spcPct val="0"/>
        </a:spcAft>
        <a:defRPr sz="2800" b="1">
          <a:solidFill>
            <a:schemeClr val="tx2"/>
          </a:solidFill>
          <a:latin typeface="Arial" charset="0"/>
        </a:defRPr>
      </a:lvl5pPr>
      <a:lvl6pPr marL="457200" algn="ctr" rtl="0" eaLnBrk="1" fontAlgn="base" hangingPunct="1">
        <a:spcBef>
          <a:spcPct val="0"/>
        </a:spcBef>
        <a:spcAft>
          <a:spcPct val="0"/>
        </a:spcAft>
        <a:defRPr sz="2800" b="1">
          <a:solidFill>
            <a:schemeClr val="tx2"/>
          </a:solidFill>
          <a:latin typeface="Arial" charset="0"/>
        </a:defRPr>
      </a:lvl6pPr>
      <a:lvl7pPr marL="914400" algn="ctr" rtl="0" eaLnBrk="1" fontAlgn="base" hangingPunct="1">
        <a:spcBef>
          <a:spcPct val="0"/>
        </a:spcBef>
        <a:spcAft>
          <a:spcPct val="0"/>
        </a:spcAft>
        <a:defRPr sz="2800" b="1">
          <a:solidFill>
            <a:schemeClr val="tx2"/>
          </a:solidFill>
          <a:latin typeface="Arial" charset="0"/>
        </a:defRPr>
      </a:lvl7pPr>
      <a:lvl8pPr marL="1371600" algn="ctr" rtl="0" eaLnBrk="1" fontAlgn="base" hangingPunct="1">
        <a:spcBef>
          <a:spcPct val="0"/>
        </a:spcBef>
        <a:spcAft>
          <a:spcPct val="0"/>
        </a:spcAft>
        <a:defRPr sz="2800" b="1">
          <a:solidFill>
            <a:schemeClr val="tx2"/>
          </a:solidFill>
          <a:latin typeface="Arial" charset="0"/>
        </a:defRPr>
      </a:lvl8pPr>
      <a:lvl9pPr marL="1828800" algn="ctr" rtl="0" eaLnBrk="1" fontAlgn="base" hangingPunct="1">
        <a:spcBef>
          <a:spcPct val="0"/>
        </a:spcBef>
        <a:spcAft>
          <a:spcPct val="0"/>
        </a:spcAft>
        <a:defRPr sz="2800" b="1">
          <a:solidFill>
            <a:schemeClr val="tx2"/>
          </a:solidFill>
          <a:latin typeface="Arial" charset="0"/>
        </a:defRPr>
      </a:lvl9pPr>
    </p:titleStyle>
    <p:bodyStyle>
      <a:lvl1pPr marL="342900" indent="-342900" algn="l" rtl="0" eaLnBrk="1" fontAlgn="base" hangingPunct="1">
        <a:spcBef>
          <a:spcPct val="10000"/>
        </a:spcBef>
        <a:spcAft>
          <a:spcPct val="10000"/>
        </a:spcAft>
        <a:buChar char="•"/>
        <a:defRPr sz="2400">
          <a:solidFill>
            <a:schemeClr val="tx1"/>
          </a:solidFill>
          <a:latin typeface="+mn-lt"/>
          <a:ea typeface="+mn-ea"/>
          <a:cs typeface="+mn-cs"/>
        </a:defRPr>
      </a:lvl1pPr>
      <a:lvl2pPr marL="742950" indent="-285750" algn="l" rtl="0" eaLnBrk="1" fontAlgn="base" hangingPunct="1">
        <a:spcBef>
          <a:spcPct val="10000"/>
        </a:spcBef>
        <a:spcAft>
          <a:spcPct val="10000"/>
        </a:spcAft>
        <a:buChar char="–"/>
        <a:defRPr sz="2000">
          <a:solidFill>
            <a:schemeClr val="tx1"/>
          </a:solidFill>
          <a:latin typeface="+mn-lt"/>
        </a:defRPr>
      </a:lvl2pPr>
      <a:lvl3pPr marL="1143000" indent="-228600" algn="l" rtl="0" eaLnBrk="1" fontAlgn="base" hangingPunct="1">
        <a:spcBef>
          <a:spcPct val="10000"/>
        </a:spcBef>
        <a:spcAft>
          <a:spcPct val="10000"/>
        </a:spcAft>
        <a:buChar char="•"/>
        <a:defRPr>
          <a:solidFill>
            <a:schemeClr val="tx1"/>
          </a:solidFill>
          <a:latin typeface="+mn-lt"/>
        </a:defRPr>
      </a:lvl3pPr>
      <a:lvl4pPr marL="1600200" indent="-228600" algn="l" rtl="0" eaLnBrk="1" fontAlgn="base" hangingPunct="1">
        <a:spcBef>
          <a:spcPct val="10000"/>
        </a:spcBef>
        <a:spcAft>
          <a:spcPct val="10000"/>
        </a:spcAft>
        <a:buChar char="–"/>
        <a:defRPr sz="1600">
          <a:solidFill>
            <a:schemeClr val="tx1"/>
          </a:solidFill>
          <a:latin typeface="+mn-lt"/>
        </a:defRPr>
      </a:lvl4pPr>
      <a:lvl5pPr marL="2057400" indent="-228600" algn="l" rtl="0" eaLnBrk="1" fontAlgn="base" hangingPunct="1">
        <a:spcBef>
          <a:spcPct val="10000"/>
        </a:spcBef>
        <a:spcAft>
          <a:spcPct val="10000"/>
        </a:spcAft>
        <a:buChar char="»"/>
        <a:defRPr sz="1400">
          <a:solidFill>
            <a:schemeClr val="tx1"/>
          </a:solidFill>
          <a:latin typeface="+mn-lt"/>
        </a:defRPr>
      </a:lvl5pPr>
      <a:lvl6pPr marL="2514600" indent="-228600" algn="l" rtl="0" eaLnBrk="1" fontAlgn="base" hangingPunct="1">
        <a:spcBef>
          <a:spcPct val="10000"/>
        </a:spcBef>
        <a:spcAft>
          <a:spcPct val="10000"/>
        </a:spcAft>
        <a:buChar char="»"/>
        <a:defRPr sz="1400">
          <a:solidFill>
            <a:schemeClr val="tx1"/>
          </a:solidFill>
          <a:latin typeface="+mn-lt"/>
        </a:defRPr>
      </a:lvl6pPr>
      <a:lvl7pPr marL="2971800" indent="-228600" algn="l" rtl="0" eaLnBrk="1" fontAlgn="base" hangingPunct="1">
        <a:spcBef>
          <a:spcPct val="10000"/>
        </a:spcBef>
        <a:spcAft>
          <a:spcPct val="10000"/>
        </a:spcAft>
        <a:buChar char="»"/>
        <a:defRPr sz="1400">
          <a:solidFill>
            <a:schemeClr val="tx1"/>
          </a:solidFill>
          <a:latin typeface="+mn-lt"/>
        </a:defRPr>
      </a:lvl7pPr>
      <a:lvl8pPr marL="3429000" indent="-228600" algn="l" rtl="0" eaLnBrk="1" fontAlgn="base" hangingPunct="1">
        <a:spcBef>
          <a:spcPct val="10000"/>
        </a:spcBef>
        <a:spcAft>
          <a:spcPct val="10000"/>
        </a:spcAft>
        <a:buChar char="»"/>
        <a:defRPr sz="1400">
          <a:solidFill>
            <a:schemeClr val="tx1"/>
          </a:solidFill>
          <a:latin typeface="+mn-lt"/>
        </a:defRPr>
      </a:lvl8pPr>
      <a:lvl9pPr marL="3886200" indent="-228600" algn="l" rtl="0" eaLnBrk="1" fontAlgn="base" hangingPunct="1">
        <a:spcBef>
          <a:spcPct val="10000"/>
        </a:spcBef>
        <a:spcAft>
          <a:spcPct val="10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hyperlink" Target="https://github.com/RubenEschauzier/WEB-SOB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github.com/wangjin0818/word_embedding_refine"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4F5A25-C941-4585-B2ED-DE2B97FEB5A3}"/>
              </a:ext>
            </a:extLst>
          </p:cNvPr>
          <p:cNvSpPr>
            <a:spLocks noGrp="1"/>
          </p:cNvSpPr>
          <p:nvPr>
            <p:ph type="ctrTitle"/>
          </p:nvPr>
        </p:nvSpPr>
        <p:spPr/>
        <p:txBody>
          <a:bodyPr/>
          <a:lstStyle/>
          <a:p>
            <a:r>
              <a:rPr lang="en-US" b="0" i="0" dirty="0">
                <a:effectLst/>
                <a:latin typeface="Arial" panose="020B0604020202020204" pitchFamily="34" charset="0"/>
              </a:rPr>
              <a:t>WEB-SOBA: Word </a:t>
            </a:r>
            <a:r>
              <a:rPr lang="en-US" b="0" i="0" dirty="0" err="1">
                <a:effectLst/>
                <a:latin typeface="Arial" panose="020B0604020202020204" pitchFamily="34" charset="0"/>
              </a:rPr>
              <a:t>Embeddings</a:t>
            </a:r>
            <a:r>
              <a:rPr lang="en-US" b="0" i="0" dirty="0">
                <a:effectLst/>
                <a:latin typeface="Arial" panose="020B0604020202020204" pitchFamily="34" charset="0"/>
              </a:rPr>
              <a:t>-Based </a:t>
            </a:r>
            <a:r>
              <a:rPr lang="en-US" b="0" i="0" dirty="0" smtClean="0">
                <a:effectLst/>
                <a:latin typeface="Arial" panose="020B0604020202020204" pitchFamily="34" charset="0"/>
              </a:rPr>
              <a:t>Semi-automatic Ontology </a:t>
            </a:r>
            <a:r>
              <a:rPr lang="en-US" b="0" i="0" dirty="0">
                <a:effectLst/>
                <a:latin typeface="Arial" panose="020B0604020202020204" pitchFamily="34" charset="0"/>
              </a:rPr>
              <a:t>Building for Aspect-Based Sentiment Classification</a:t>
            </a:r>
            <a:endParaRPr lang="x-none" dirty="0"/>
          </a:p>
        </p:txBody>
      </p:sp>
      <p:sp>
        <p:nvSpPr>
          <p:cNvPr id="3" name="Subtitle 2">
            <a:extLst>
              <a:ext uri="{FF2B5EF4-FFF2-40B4-BE49-F238E27FC236}">
                <a16:creationId xmlns:a16="http://schemas.microsoft.com/office/drawing/2014/main" xmlns="" id="{36B84579-CB0E-42B5-92D9-04ABBFB527A0}"/>
              </a:ext>
            </a:extLst>
          </p:cNvPr>
          <p:cNvSpPr>
            <a:spLocks noGrp="1"/>
          </p:cNvSpPr>
          <p:nvPr>
            <p:ph type="subTitle" idx="1"/>
          </p:nvPr>
        </p:nvSpPr>
        <p:spPr/>
        <p:txBody>
          <a:bodyPr/>
          <a:lstStyle/>
          <a:p>
            <a:r>
              <a:rPr lang="nl-NL" dirty="0" err="1"/>
              <a:t>Fenna</a:t>
            </a:r>
            <a:r>
              <a:rPr lang="nl-NL" dirty="0"/>
              <a:t> ten Haaf, </a:t>
            </a:r>
            <a:r>
              <a:rPr lang="nl-NL" dirty="0" err="1"/>
              <a:t>Christopher</a:t>
            </a:r>
            <a:r>
              <a:rPr lang="nl-NL" dirty="0"/>
              <a:t> </a:t>
            </a:r>
            <a:r>
              <a:rPr lang="nl-NL" dirty="0" err="1" smtClean="0"/>
              <a:t>Claassen</a:t>
            </a:r>
            <a:r>
              <a:rPr lang="nl-NL" dirty="0" smtClean="0"/>
              <a:t>,</a:t>
            </a:r>
            <a:endParaRPr lang="nl-NL" dirty="0"/>
          </a:p>
          <a:p>
            <a:r>
              <a:rPr lang="en-GB" b="1" dirty="0" smtClean="0"/>
              <a:t>Ruben </a:t>
            </a:r>
            <a:r>
              <a:rPr lang="en-GB" b="1" dirty="0" err="1" smtClean="0"/>
              <a:t>Eschauzier</a:t>
            </a:r>
            <a:r>
              <a:rPr lang="en-GB" dirty="0" smtClean="0"/>
              <a:t>, Joanne </a:t>
            </a:r>
            <a:r>
              <a:rPr lang="en-GB" dirty="0" err="1" smtClean="0"/>
              <a:t>Tjan</a:t>
            </a:r>
            <a:r>
              <a:rPr lang="en-GB" dirty="0" smtClean="0"/>
              <a:t>, Daniel </a:t>
            </a:r>
            <a:r>
              <a:rPr lang="en-GB" dirty="0" err="1" smtClean="0"/>
              <a:t>Buijs</a:t>
            </a:r>
            <a:r>
              <a:rPr lang="en-GB" dirty="0" smtClean="0"/>
              <a:t>,</a:t>
            </a:r>
          </a:p>
          <a:p>
            <a:r>
              <a:rPr lang="en-GB" dirty="0" smtClean="0"/>
              <a:t>Flavius </a:t>
            </a:r>
            <a:r>
              <a:rPr lang="en-GB" dirty="0" err="1" smtClean="0"/>
              <a:t>Frasincar</a:t>
            </a:r>
            <a:r>
              <a:rPr lang="en-GB" dirty="0" smtClean="0"/>
              <a:t>, and </a:t>
            </a:r>
            <a:r>
              <a:rPr lang="en-GB" dirty="0"/>
              <a:t>Kim </a:t>
            </a:r>
            <a:r>
              <a:rPr lang="en-GB" dirty="0" smtClean="0"/>
              <a:t>Schouten</a:t>
            </a:r>
          </a:p>
          <a:p>
            <a:endParaRPr lang="en-US" dirty="0"/>
          </a:p>
          <a:p>
            <a:r>
              <a:rPr lang="en-US" sz="2200" dirty="0" smtClean="0"/>
              <a:t>Erasmus University Rotterdam, the Netherlands</a:t>
            </a:r>
            <a:endParaRPr lang="en-GB" sz="2200" dirty="0"/>
          </a:p>
          <a:p>
            <a:endParaRPr lang="x-none" dirty="0"/>
          </a:p>
        </p:txBody>
      </p:sp>
      <p:sp>
        <p:nvSpPr>
          <p:cNvPr id="4" name="Footer Placeholder 3">
            <a:extLst>
              <a:ext uri="{FF2B5EF4-FFF2-40B4-BE49-F238E27FC236}">
                <a16:creationId xmlns:a16="http://schemas.microsoft.com/office/drawing/2014/main" xmlns="" id="{F0E66399-5325-44E5-A678-687E08298745}"/>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0648763C-086E-444D-8F80-4A55A28A4681}"/>
              </a:ext>
            </a:extLst>
          </p:cNvPr>
          <p:cNvSpPr>
            <a:spLocks noGrp="1"/>
          </p:cNvSpPr>
          <p:nvPr>
            <p:ph type="sldNum" sz="quarter" idx="12"/>
          </p:nvPr>
        </p:nvSpPr>
        <p:spPr/>
        <p:txBody>
          <a:bodyPr/>
          <a:lstStyle/>
          <a:p>
            <a:pPr>
              <a:defRPr/>
            </a:pPr>
            <a:endParaRPr lang="en-US" dirty="0">
              <a:solidFill>
                <a:srgbClr val="000000"/>
              </a:solidFill>
            </a:endParaRPr>
          </a:p>
          <a:p>
            <a:pPr>
              <a:defRPr/>
            </a:pPr>
            <a:fld id="{1A9E85A0-02B0-4A18-961E-32CCF116C1C0}"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2214853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535D45-CB3B-48FE-8850-47A5FBACBCFE}"/>
              </a:ext>
            </a:extLst>
          </p:cNvPr>
          <p:cNvSpPr>
            <a:spLocks noGrp="1"/>
          </p:cNvSpPr>
          <p:nvPr>
            <p:ph type="title"/>
          </p:nvPr>
        </p:nvSpPr>
        <p:spPr/>
        <p:txBody>
          <a:bodyPr/>
          <a:lstStyle/>
          <a:p>
            <a:r>
              <a:rPr lang="en-US" dirty="0"/>
              <a:t>Data</a:t>
            </a:r>
            <a:endParaRPr lang="x-none" dirty="0"/>
          </a:p>
        </p:txBody>
      </p:sp>
      <p:sp>
        <p:nvSpPr>
          <p:cNvPr id="3" name="Content Placeholder 2">
            <a:extLst>
              <a:ext uri="{FF2B5EF4-FFF2-40B4-BE49-F238E27FC236}">
                <a16:creationId xmlns:a16="http://schemas.microsoft.com/office/drawing/2014/main" xmlns="" id="{3D4417FE-4F71-4134-BF92-F322EF737B2F}"/>
              </a:ext>
            </a:extLst>
          </p:cNvPr>
          <p:cNvSpPr>
            <a:spLocks noGrp="1"/>
          </p:cNvSpPr>
          <p:nvPr>
            <p:ph idx="1"/>
          </p:nvPr>
        </p:nvSpPr>
        <p:spPr/>
        <p:txBody>
          <a:bodyPr/>
          <a:lstStyle/>
          <a:p>
            <a:r>
              <a:rPr lang="en-US" b="1" dirty="0"/>
              <a:t>Domain corpus</a:t>
            </a:r>
          </a:p>
          <a:p>
            <a:pPr lvl="1"/>
            <a:r>
              <a:rPr lang="en-US" dirty="0"/>
              <a:t>Yelp Dataset Challenge dataset</a:t>
            </a:r>
          </a:p>
          <a:p>
            <a:pPr lvl="1"/>
            <a:r>
              <a:rPr lang="en-US" dirty="0"/>
              <a:t>Keep only restaurant reviews</a:t>
            </a:r>
          </a:p>
          <a:p>
            <a:pPr lvl="1"/>
            <a:r>
              <a:rPr lang="en-US" dirty="0"/>
              <a:t>5,508,394 domain-specific reviews of over 500,000 restaurants</a:t>
            </a:r>
          </a:p>
          <a:p>
            <a:endParaRPr lang="en-US" b="1" dirty="0"/>
          </a:p>
          <a:p>
            <a:r>
              <a:rPr lang="en-US" b="1" dirty="0"/>
              <a:t>Contrasting corpus</a:t>
            </a:r>
          </a:p>
          <a:p>
            <a:pPr lvl="1"/>
            <a:r>
              <a:rPr lang="en-US" dirty="0"/>
              <a:t>Pre-trained word2vec model </a:t>
            </a:r>
          </a:p>
          <a:p>
            <a:pPr lvl="1"/>
            <a:r>
              <a:rPr lang="en-US" dirty="0"/>
              <a:t>Google-news-300</a:t>
            </a:r>
          </a:p>
          <a:p>
            <a:pPr marL="457200" lvl="1" indent="0">
              <a:buNone/>
            </a:pPr>
            <a:endParaRPr lang="en-US" dirty="0"/>
          </a:p>
          <a:p>
            <a:pPr lvl="1"/>
            <a:endParaRPr lang="en-US" dirty="0"/>
          </a:p>
        </p:txBody>
      </p:sp>
      <p:sp>
        <p:nvSpPr>
          <p:cNvPr id="4" name="Footer Placeholder 3">
            <a:extLst>
              <a:ext uri="{FF2B5EF4-FFF2-40B4-BE49-F238E27FC236}">
                <a16:creationId xmlns:a16="http://schemas.microsoft.com/office/drawing/2014/main" xmlns="" id="{84047B84-1265-41A6-91AF-3CAB806E25CF}"/>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DEBD112F-3B36-47A3-87B4-9CB45C996FB7}"/>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1508829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17EFD-EBA0-4474-AC74-07545D1CB6FE}"/>
              </a:ext>
            </a:extLst>
          </p:cNvPr>
          <p:cNvSpPr>
            <a:spLocks noGrp="1"/>
          </p:cNvSpPr>
          <p:nvPr>
            <p:ph type="title"/>
          </p:nvPr>
        </p:nvSpPr>
        <p:spPr/>
        <p:txBody>
          <a:bodyPr/>
          <a:lstStyle/>
          <a:p>
            <a:r>
              <a:rPr lang="en-US" dirty="0"/>
              <a:t>Data</a:t>
            </a:r>
            <a:endParaRPr lang="x-none"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xmlns="" id="{6276EC70-03A7-48F6-8754-00A1C917014A}"/>
                  </a:ext>
                </a:extLst>
              </p:cNvPr>
              <p:cNvSpPr>
                <a:spLocks noGrp="1"/>
              </p:cNvSpPr>
              <p:nvPr>
                <p:ph idx="1"/>
              </p:nvPr>
            </p:nvSpPr>
            <p:spPr/>
            <p:txBody>
              <a:bodyPr/>
              <a:lstStyle/>
              <a:p>
                <a:r>
                  <a:rPr lang="en-US" dirty="0" err="1">
                    <a:latin typeface="Arial" panose="020B0604020202020204" pitchFamily="34" charset="0"/>
                  </a:rPr>
                  <a:t>S</a:t>
                </a:r>
                <a:r>
                  <a:rPr lang="en-US" b="0" i="0" dirty="0" err="1">
                    <a:effectLst/>
                    <a:latin typeface="Arial" panose="020B0604020202020204" pitchFamily="34" charset="0"/>
                  </a:rPr>
                  <a:t>emEval</a:t>
                </a:r>
                <a:r>
                  <a:rPr lang="en-US" b="0" i="0" dirty="0">
                    <a:effectLst/>
                    <a:latin typeface="Arial" panose="020B0604020202020204" pitchFamily="34" charset="0"/>
                  </a:rPr>
                  <a:t> 2016 Task 5 Restaurant data for sentence-level analysis</a:t>
                </a:r>
              </a:p>
              <a:p>
                <a:pPr lvl="1"/>
                <a:r>
                  <a:rPr lang="en-US" dirty="0">
                    <a:latin typeface="Arial" panose="020B0604020202020204" pitchFamily="34" charset="0"/>
                  </a:rPr>
                  <a:t>Training contains 2,000 sentences</a:t>
                </a:r>
              </a:p>
              <a:p>
                <a:pPr lvl="1"/>
                <a:r>
                  <a:rPr lang="en-US" dirty="0">
                    <a:latin typeface="Arial" panose="020B0604020202020204" pitchFamily="34" charset="0"/>
                  </a:rPr>
                  <a:t>Test 676 sentences</a:t>
                </a:r>
                <a:endParaRPr lang="x-none" dirty="0"/>
              </a:p>
              <a:p>
                <a:endParaRPr lang="en-US" dirty="0">
                  <a:latin typeface="Arial" panose="020B0604020202020204" pitchFamily="34" charset="0"/>
                </a:endParaRPr>
              </a:p>
              <a:p>
                <a:r>
                  <a:rPr lang="en-US" dirty="0">
                    <a:latin typeface="Arial" panose="020B0604020202020204" pitchFamily="34" charset="0"/>
                  </a:rPr>
                  <a:t>Each sentence contains opinions related to specific targets within the sentence</a:t>
                </a:r>
              </a:p>
              <a:p>
                <a:pPr lvl="1"/>
                <a:r>
                  <a:rPr lang="en-US" dirty="0">
                    <a:latin typeface="Arial" panose="020B0604020202020204" pitchFamily="34" charset="0"/>
                  </a:rPr>
                  <a:t>Category of target is also annotated</a:t>
                </a:r>
              </a:p>
              <a:p>
                <a:pPr lvl="1"/>
                <a:r>
                  <a:rPr lang="en-US" dirty="0">
                    <a:latin typeface="Arial" panose="020B0604020202020204" pitchFamily="34" charset="0"/>
                  </a:rPr>
                  <a:t>Consists of entity E (</a:t>
                </a:r>
                <a:r>
                  <a:rPr lang="en-US" dirty="0" smtClean="0">
                    <a:latin typeface="Arial" panose="020B0604020202020204" pitchFamily="34" charset="0"/>
                  </a:rPr>
                  <a:t>e.g., </a:t>
                </a:r>
                <a:r>
                  <a:rPr lang="en-US" dirty="0">
                    <a:latin typeface="Arial" panose="020B0604020202020204" pitchFamily="34" charset="0"/>
                  </a:rPr>
                  <a:t>restaurant) and attribute A (</a:t>
                </a:r>
                <a:r>
                  <a:rPr lang="en-US" dirty="0" smtClean="0">
                    <a:latin typeface="Arial" panose="020B0604020202020204" pitchFamily="34" charset="0"/>
                  </a:rPr>
                  <a:t>e.g., </a:t>
                </a:r>
                <a:r>
                  <a:rPr lang="en-US" dirty="0">
                    <a:latin typeface="Arial" panose="020B0604020202020204" pitchFamily="34" charset="0"/>
                  </a:rPr>
                  <a:t>prices)</a:t>
                </a:r>
              </a:p>
              <a:p>
                <a:pPr lvl="1"/>
                <a:r>
                  <a:rPr lang="en-US" dirty="0">
                    <a:latin typeface="Arial" panose="020B0604020202020204" pitchFamily="34" charset="0"/>
                  </a:rPr>
                  <a:t>Each pair E#A is annotated with polarity p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latin typeface="Arial" panose="020B0604020202020204" pitchFamily="34" charset="0"/>
                  </a:rPr>
                  <a:t> {Negative, Neutral, Positive}</a:t>
                </a:r>
              </a:p>
              <a:p>
                <a:endParaRPr lang="en-US" dirty="0">
                  <a:latin typeface="Arial" panose="020B0604020202020204" pitchFamily="34" charset="0"/>
                </a:endParaRPr>
              </a:p>
              <a:p>
                <a:r>
                  <a:rPr lang="en-US" dirty="0">
                    <a:latin typeface="Arial" panose="020B0604020202020204" pitchFamily="34" charset="0"/>
                  </a:rPr>
                  <a:t>Implicit aspects are removed leaving 1879  explicit aspects</a:t>
                </a:r>
              </a:p>
              <a:p>
                <a:pPr marL="457200" lvl="1" indent="0">
                  <a:buNone/>
                </a:pPr>
                <a:endParaRPr lang="en-US" dirty="0">
                  <a:latin typeface="Arial" panose="020B0604020202020204" pitchFamily="34" charset="0"/>
                </a:endParaRPr>
              </a:p>
            </p:txBody>
          </p:sp>
        </mc:Choice>
        <mc:Fallback>
          <p:sp>
            <p:nvSpPr>
              <p:cNvPr id="3" name="Content Placeholder 2">
                <a:extLst>
                  <a:ext uri="{FF2B5EF4-FFF2-40B4-BE49-F238E27FC236}">
                    <a16:creationId xmlns:a16="http://schemas.microsoft.com/office/drawing/2014/main" xmlns:a14="http://schemas.microsoft.com/office/drawing/2010/main" xmlns="" id="{6276EC70-03A7-48F6-8754-00A1C917014A}"/>
                  </a:ext>
                </a:extLst>
              </p:cNvPr>
              <p:cNvSpPr>
                <a:spLocks noGrp="1" noRot="1" noChangeAspect="1" noMove="1" noResize="1" noEditPoints="1" noAdjustHandles="1" noChangeArrowheads="1" noChangeShapeType="1" noTextEdit="1"/>
              </p:cNvSpPr>
              <p:nvPr>
                <p:ph idx="1"/>
              </p:nvPr>
            </p:nvSpPr>
            <p:spPr>
              <a:blipFill rotWithShape="1">
                <a:blip r:embed="rId2"/>
                <a:stretch>
                  <a:fillRect l="-722" t="-943" b="-539"/>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xmlns="" id="{0AF11150-439A-460F-B6DE-ADE83B541B83}"/>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6C882747-1223-493A-9346-CC1A0EB4FBA1}"/>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3296600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C3C3B1-6BA3-4810-B0A7-C82AEE6A6CDE}"/>
              </a:ext>
            </a:extLst>
          </p:cNvPr>
          <p:cNvSpPr>
            <a:spLocks noGrp="1"/>
          </p:cNvSpPr>
          <p:nvPr>
            <p:ph type="title"/>
          </p:nvPr>
        </p:nvSpPr>
        <p:spPr/>
        <p:txBody>
          <a:bodyPr/>
          <a:lstStyle/>
          <a:p>
            <a:r>
              <a:rPr lang="en-US"/>
              <a:t>Data</a:t>
            </a:r>
            <a:endParaRPr lang="x-none" dirty="0"/>
          </a:p>
        </p:txBody>
      </p:sp>
      <p:sp>
        <p:nvSpPr>
          <p:cNvPr id="3" name="Content Placeholder 2">
            <a:extLst>
              <a:ext uri="{FF2B5EF4-FFF2-40B4-BE49-F238E27FC236}">
                <a16:creationId xmlns:a16="http://schemas.microsoft.com/office/drawing/2014/main" xmlns="" id="{5E6C4AC7-1B14-423B-BA74-8D6C4A2B5B8D}"/>
              </a:ext>
            </a:extLst>
          </p:cNvPr>
          <p:cNvSpPr>
            <a:spLocks noGrp="1"/>
          </p:cNvSpPr>
          <p:nvPr>
            <p:ph idx="1"/>
          </p:nvPr>
        </p:nvSpPr>
        <p:spPr/>
        <p:txBody>
          <a:bodyPr/>
          <a:lstStyle/>
          <a:p>
            <a:r>
              <a:rPr lang="en-US" dirty="0"/>
              <a:t>Example of sentence in in </a:t>
            </a:r>
            <a:r>
              <a:rPr lang="en-US" dirty="0" err="1"/>
              <a:t>SemEval</a:t>
            </a:r>
            <a:r>
              <a:rPr lang="en-US" dirty="0"/>
              <a:t> 2016 dataset in XML format</a:t>
            </a:r>
          </a:p>
          <a:p>
            <a:endParaRPr lang="en-US" dirty="0"/>
          </a:p>
          <a:p>
            <a:endParaRPr lang="en-US" dirty="0"/>
          </a:p>
          <a:p>
            <a:endParaRPr lang="en-US" dirty="0"/>
          </a:p>
          <a:p>
            <a:endParaRPr lang="en-US" dirty="0"/>
          </a:p>
          <a:p>
            <a:endParaRPr lang="en-US" dirty="0"/>
          </a:p>
          <a:p>
            <a:endParaRPr lang="en-US" dirty="0"/>
          </a:p>
          <a:p>
            <a:r>
              <a:rPr lang="en-US" dirty="0"/>
              <a:t>Aspect categories: FOOD, AMBIENCE, DRINKS, LOCATION, RESTAURANT, and SERVICE</a:t>
            </a:r>
          </a:p>
          <a:p>
            <a:r>
              <a:rPr lang="en-US" dirty="0"/>
              <a:t>Aspect attributes: PRICES, QUALITY, STYLE&amp;OPTIONS, GENERAL, and MISCELLANEOUS</a:t>
            </a:r>
          </a:p>
          <a:p>
            <a:endParaRPr lang="x-none" dirty="0"/>
          </a:p>
        </p:txBody>
      </p:sp>
      <p:sp>
        <p:nvSpPr>
          <p:cNvPr id="4" name="Footer Placeholder 3">
            <a:extLst>
              <a:ext uri="{FF2B5EF4-FFF2-40B4-BE49-F238E27FC236}">
                <a16:creationId xmlns:a16="http://schemas.microsoft.com/office/drawing/2014/main" xmlns="" id="{CBD33719-E6B1-45DC-AB36-3E42639FFDC1}"/>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1C6DA6AC-3602-4DE8-9890-F62F818067D7}"/>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12</a:t>
            </a:fld>
            <a:endParaRPr lang="en-US">
              <a:solidFill>
                <a:srgbClr val="000000"/>
              </a:solidFill>
            </a:endParaRPr>
          </a:p>
        </p:txBody>
      </p:sp>
      <p:pic>
        <p:nvPicPr>
          <p:cNvPr id="7" name="Picture 6" descr="Graphical user interface, text, application&#10;&#10;Description automatically generated">
            <a:extLst>
              <a:ext uri="{FF2B5EF4-FFF2-40B4-BE49-F238E27FC236}">
                <a16:creationId xmlns:a16="http://schemas.microsoft.com/office/drawing/2014/main" xmlns="" id="{0E6F3A58-AAF6-4CE8-B23F-25DCEB665E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2969" y="2336423"/>
            <a:ext cx="9828695" cy="2185153"/>
          </a:xfrm>
          <a:prstGeom prst="rect">
            <a:avLst/>
          </a:prstGeom>
        </p:spPr>
      </p:pic>
    </p:spTree>
    <p:extLst>
      <p:ext uri="{BB962C8B-B14F-4D97-AF65-F5344CB8AC3E}">
        <p14:creationId xmlns:p14="http://schemas.microsoft.com/office/powerpoint/2010/main" val="3481344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1B1965-5862-4FDD-93EE-4D6937435D52}"/>
              </a:ext>
            </a:extLst>
          </p:cNvPr>
          <p:cNvSpPr>
            <a:spLocks noGrp="1"/>
          </p:cNvSpPr>
          <p:nvPr>
            <p:ph type="title"/>
          </p:nvPr>
        </p:nvSpPr>
        <p:spPr/>
        <p:txBody>
          <a:bodyPr/>
          <a:lstStyle/>
          <a:p>
            <a:r>
              <a:rPr lang="en-US" dirty="0"/>
              <a:t>Data</a:t>
            </a:r>
            <a:endParaRPr lang="x-none" dirty="0"/>
          </a:p>
        </p:txBody>
      </p:sp>
      <p:sp>
        <p:nvSpPr>
          <p:cNvPr id="4" name="Footer Placeholder 3">
            <a:extLst>
              <a:ext uri="{FF2B5EF4-FFF2-40B4-BE49-F238E27FC236}">
                <a16:creationId xmlns:a16="http://schemas.microsoft.com/office/drawing/2014/main" xmlns="" id="{11B7B9FA-07F1-493D-A542-6A512328BFD7}"/>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716FA2C4-0418-41F7-90AC-7E33EBDD43E9}"/>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13</a:t>
            </a:fld>
            <a:endParaRPr lang="en-US">
              <a:solidFill>
                <a:srgbClr val="000000"/>
              </a:solidFill>
            </a:endParaRPr>
          </a:p>
        </p:txBody>
      </p:sp>
      <p:sp>
        <p:nvSpPr>
          <p:cNvPr id="11" name="Content Placeholder 10">
            <a:extLst>
              <a:ext uri="{FF2B5EF4-FFF2-40B4-BE49-F238E27FC236}">
                <a16:creationId xmlns:a16="http://schemas.microsoft.com/office/drawing/2014/main" xmlns="" id="{F4ACD60A-1B4E-472A-8ED4-0032AEC3DD5F}"/>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Positive sentiment occurs most often</a:t>
            </a:r>
          </a:p>
          <a:p>
            <a:r>
              <a:rPr lang="en-US" dirty="0"/>
              <a:t>Food quality mentioned most often</a:t>
            </a:r>
            <a:endParaRPr lang="x-none" dirty="0"/>
          </a:p>
        </p:txBody>
      </p:sp>
      <p:pic>
        <p:nvPicPr>
          <p:cNvPr id="13" name="Picture 12" descr="Chart, sunburst chart&#10;&#10;Description automatically generated">
            <a:extLst>
              <a:ext uri="{FF2B5EF4-FFF2-40B4-BE49-F238E27FC236}">
                <a16:creationId xmlns:a16="http://schemas.microsoft.com/office/drawing/2014/main" xmlns="" id="{83EF1D8E-D61B-4FA1-A977-9B1402F7A6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086" y="1417638"/>
            <a:ext cx="3200564" cy="3524431"/>
          </a:xfrm>
          <a:prstGeom prst="rect">
            <a:avLst/>
          </a:prstGeom>
        </p:spPr>
      </p:pic>
      <p:pic>
        <p:nvPicPr>
          <p:cNvPr id="15" name="Picture 14" descr="A picture containing chart&#10;&#10;Description automatically generated">
            <a:extLst>
              <a:ext uri="{FF2B5EF4-FFF2-40B4-BE49-F238E27FC236}">
                <a16:creationId xmlns:a16="http://schemas.microsoft.com/office/drawing/2014/main" xmlns="" id="{F62B254D-6063-4C41-850C-D5B066429B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678" y="1417638"/>
            <a:ext cx="5569236" cy="3626036"/>
          </a:xfrm>
          <a:prstGeom prst="rect">
            <a:avLst/>
          </a:prstGeom>
        </p:spPr>
      </p:pic>
    </p:spTree>
    <p:extLst>
      <p:ext uri="{BB962C8B-B14F-4D97-AF65-F5344CB8AC3E}">
        <p14:creationId xmlns:p14="http://schemas.microsoft.com/office/powerpoint/2010/main" val="1927816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134361-9C89-49D8-9F9F-085380E64A7D}"/>
              </a:ext>
            </a:extLst>
          </p:cNvPr>
          <p:cNvSpPr>
            <a:spLocks noGrp="1"/>
          </p:cNvSpPr>
          <p:nvPr>
            <p:ph type="title"/>
          </p:nvPr>
        </p:nvSpPr>
        <p:spPr/>
        <p:txBody>
          <a:bodyPr/>
          <a:lstStyle/>
          <a:p>
            <a:r>
              <a:rPr lang="en-US" dirty="0"/>
              <a:t>Methodology</a:t>
            </a:r>
            <a:endParaRPr lang="x-none" dirty="0"/>
          </a:p>
        </p:txBody>
      </p:sp>
      <p:sp>
        <p:nvSpPr>
          <p:cNvPr id="3" name="Content Placeholder 2">
            <a:extLst>
              <a:ext uri="{FF2B5EF4-FFF2-40B4-BE49-F238E27FC236}">
                <a16:creationId xmlns:a16="http://schemas.microsoft.com/office/drawing/2014/main" xmlns="" id="{D850C3F8-9450-4E14-9AD0-F858779D0C72}"/>
              </a:ext>
            </a:extLst>
          </p:cNvPr>
          <p:cNvSpPr>
            <a:spLocks noGrp="1"/>
          </p:cNvSpPr>
          <p:nvPr>
            <p:ph idx="1"/>
          </p:nvPr>
        </p:nvSpPr>
        <p:spPr/>
        <p:txBody>
          <a:bodyPr/>
          <a:lstStyle/>
          <a:p>
            <a:r>
              <a:rPr lang="en-US" b="1" i="0" dirty="0">
                <a:effectLst/>
                <a:latin typeface="Arial" panose="020B0604020202020204" pitchFamily="34" charset="0"/>
              </a:rPr>
              <a:t>WEB-SOBA</a:t>
            </a:r>
            <a:r>
              <a:rPr lang="en-US" b="0" i="0" dirty="0">
                <a:effectLst/>
                <a:latin typeface="Arial" panose="020B0604020202020204" pitchFamily="34" charset="0"/>
              </a:rPr>
              <a:t>: Word Embeddings-Based Semi-automatic Ontology Building for Aspect-Based Sentiment Classification</a:t>
            </a:r>
          </a:p>
          <a:p>
            <a:r>
              <a:rPr lang="en-US" dirty="0" smtClean="0">
                <a:latin typeface="Arial" panose="020B0604020202020204" pitchFamily="34" charset="0"/>
              </a:rPr>
              <a:t>Implementation in </a:t>
            </a:r>
            <a:r>
              <a:rPr lang="en-US" dirty="0">
                <a:latin typeface="Arial" panose="020B0604020202020204" pitchFamily="34" charset="0"/>
              </a:rPr>
              <a:t>Java: </a:t>
            </a:r>
            <a:r>
              <a:rPr lang="en-US" dirty="0">
                <a:latin typeface="Arial" panose="020B0604020202020204" pitchFamily="34" charset="0"/>
                <a:hlinkClick r:id="rId3"/>
              </a:rPr>
              <a:t>https://github.com/RubenEschauzier/WEB-SOBA</a:t>
            </a:r>
            <a:endParaRPr lang="en-US" dirty="0">
              <a:latin typeface="Arial" panose="020B0604020202020204" pitchFamily="34" charset="0"/>
            </a:endParaRPr>
          </a:p>
          <a:p>
            <a:r>
              <a:rPr lang="en-US" b="1" dirty="0" err="1">
                <a:latin typeface="Arial" panose="020B0604020202020204" pitchFamily="34" charset="0"/>
              </a:rPr>
              <a:t>Gensim</a:t>
            </a:r>
            <a:r>
              <a:rPr lang="en-US" b="1" dirty="0">
                <a:latin typeface="Arial" panose="020B0604020202020204" pitchFamily="34" charset="0"/>
              </a:rPr>
              <a:t> </a:t>
            </a:r>
            <a:r>
              <a:rPr lang="en-US" dirty="0">
                <a:latin typeface="Arial" panose="020B0604020202020204" pitchFamily="34" charset="0"/>
              </a:rPr>
              <a:t>(Python) to train word2vec model on Yelp dataset</a:t>
            </a:r>
          </a:p>
          <a:p>
            <a:r>
              <a:rPr lang="en-US" b="1" dirty="0">
                <a:latin typeface="Arial" panose="020B0604020202020204" pitchFamily="34" charset="0"/>
              </a:rPr>
              <a:t>Word </a:t>
            </a:r>
            <a:r>
              <a:rPr lang="en-US" b="1" dirty="0" smtClean="0">
                <a:latin typeface="Arial" panose="020B0604020202020204" pitchFamily="34" charset="0"/>
              </a:rPr>
              <a:t>Embedding </a:t>
            </a:r>
            <a:r>
              <a:rPr lang="en-US" b="1" dirty="0">
                <a:latin typeface="Arial" panose="020B0604020202020204" pitchFamily="34" charset="0"/>
              </a:rPr>
              <a:t>R</a:t>
            </a:r>
            <a:r>
              <a:rPr lang="en-US" b="1" dirty="0" smtClean="0">
                <a:latin typeface="Arial" panose="020B0604020202020204" pitchFamily="34" charset="0"/>
              </a:rPr>
              <a:t>efine</a:t>
            </a:r>
            <a:r>
              <a:rPr lang="en-US" dirty="0" smtClean="0">
                <a:latin typeface="Arial" panose="020B0604020202020204" pitchFamily="34" charset="0"/>
              </a:rPr>
              <a:t> </a:t>
            </a:r>
            <a:r>
              <a:rPr lang="en-US" dirty="0" smtClean="0"/>
              <a:t>(using the implementation in Python: </a:t>
            </a:r>
            <a:r>
              <a:rPr lang="en-US" dirty="0" smtClean="0">
                <a:hlinkClick r:id="rId4"/>
              </a:rPr>
              <a:t>https</a:t>
            </a:r>
            <a:r>
              <a:rPr lang="en-US" dirty="0">
                <a:hlinkClick r:id="rId4"/>
              </a:rPr>
              <a:t>://</a:t>
            </a:r>
            <a:r>
              <a:rPr lang="en-US" dirty="0" smtClean="0">
                <a:hlinkClick r:id="rId4"/>
              </a:rPr>
              <a:t>github.com/wangjin0818/word_embedding_refine</a:t>
            </a:r>
            <a:r>
              <a:rPr lang="en-US" dirty="0" smtClean="0"/>
              <a:t>) </a:t>
            </a:r>
            <a:r>
              <a:rPr lang="en-US" dirty="0" smtClean="0"/>
              <a:t>to </a:t>
            </a:r>
            <a:r>
              <a:rPr lang="en-US" dirty="0"/>
              <a:t>make word embeddings sentiment aware introduced by Yu et al. (2017)</a:t>
            </a:r>
            <a:endParaRPr lang="en-US" b="1" dirty="0"/>
          </a:p>
          <a:p>
            <a:r>
              <a:rPr lang="en-US" b="1" dirty="0"/>
              <a:t>Stanford </a:t>
            </a:r>
            <a:r>
              <a:rPr lang="en-US" b="1" dirty="0" err="1" smtClean="0"/>
              <a:t>CoreNLP</a:t>
            </a:r>
            <a:r>
              <a:rPr lang="en-US" b="1" dirty="0" smtClean="0"/>
              <a:t> </a:t>
            </a:r>
            <a:r>
              <a:rPr lang="en-US" dirty="0" smtClean="0"/>
              <a:t>(Java) </a:t>
            </a:r>
            <a:r>
              <a:rPr lang="en-US" dirty="0"/>
              <a:t>for tokenization, lemmatization, and part-of-speech tagging</a:t>
            </a:r>
          </a:p>
          <a:p>
            <a:r>
              <a:rPr lang="en-US" dirty="0"/>
              <a:t>The domain ontology is represented in OWL</a:t>
            </a:r>
            <a:endParaRPr lang="x-none" dirty="0"/>
          </a:p>
        </p:txBody>
      </p:sp>
      <p:sp>
        <p:nvSpPr>
          <p:cNvPr id="4" name="Footer Placeholder 3">
            <a:extLst>
              <a:ext uri="{FF2B5EF4-FFF2-40B4-BE49-F238E27FC236}">
                <a16:creationId xmlns:a16="http://schemas.microsoft.com/office/drawing/2014/main" xmlns="" id="{4A111E3C-CFCD-4A6C-AD68-80D360211FF4}"/>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FAF0394D-5EEB-4F97-BA34-BEC69CB4327C}"/>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3012492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DE741F-AF9A-40A3-94DD-8FF4F5907DD3}"/>
              </a:ext>
            </a:extLst>
          </p:cNvPr>
          <p:cNvSpPr>
            <a:spLocks noGrp="1"/>
          </p:cNvSpPr>
          <p:nvPr>
            <p:ph type="title"/>
          </p:nvPr>
        </p:nvSpPr>
        <p:spPr/>
        <p:txBody>
          <a:bodyPr/>
          <a:lstStyle/>
          <a:p>
            <a:r>
              <a:rPr lang="en-US" dirty="0"/>
              <a:t>Methodology – Ontology Structure</a:t>
            </a:r>
            <a:endParaRPr lang="x-none" dirty="0"/>
          </a:p>
        </p:txBody>
      </p:sp>
      <p:sp>
        <p:nvSpPr>
          <p:cNvPr id="3" name="Content Placeholder 2">
            <a:extLst>
              <a:ext uri="{FF2B5EF4-FFF2-40B4-BE49-F238E27FC236}">
                <a16:creationId xmlns:a16="http://schemas.microsoft.com/office/drawing/2014/main" xmlns="" id="{A62A2F52-46E7-400E-A992-3537131C01E6}"/>
              </a:ext>
            </a:extLst>
          </p:cNvPr>
          <p:cNvSpPr>
            <a:spLocks noGrp="1"/>
          </p:cNvSpPr>
          <p:nvPr>
            <p:ph idx="1"/>
          </p:nvPr>
        </p:nvSpPr>
        <p:spPr/>
        <p:txBody>
          <a:bodyPr/>
          <a:lstStyle/>
          <a:p>
            <a:r>
              <a:rPr lang="en-US" dirty="0"/>
              <a:t>The ontology consists of two main classes:</a:t>
            </a:r>
          </a:p>
          <a:p>
            <a:pPr lvl="1"/>
            <a:r>
              <a:rPr lang="en-US" b="1" dirty="0"/>
              <a:t>Mention</a:t>
            </a:r>
          </a:p>
          <a:p>
            <a:pPr lvl="1"/>
            <a:r>
              <a:rPr lang="en-US" b="1" dirty="0"/>
              <a:t>SentimentValue</a:t>
            </a:r>
            <a:endParaRPr lang="en-US" dirty="0"/>
          </a:p>
          <a:p>
            <a:r>
              <a:rPr lang="en-US" dirty="0"/>
              <a:t>SentimentValue consists of two subclasses</a:t>
            </a:r>
          </a:p>
          <a:p>
            <a:pPr lvl="1"/>
            <a:r>
              <a:rPr lang="en-US" b="1" dirty="0"/>
              <a:t>Positive</a:t>
            </a:r>
          </a:p>
          <a:p>
            <a:pPr lvl="1"/>
            <a:r>
              <a:rPr lang="en-US" b="1" dirty="0"/>
              <a:t>Negative</a:t>
            </a:r>
            <a:endParaRPr lang="en-US" dirty="0"/>
          </a:p>
          <a:p>
            <a:r>
              <a:rPr lang="en-US" dirty="0"/>
              <a:t>There are three types of sentiment words</a:t>
            </a:r>
          </a:p>
          <a:p>
            <a:pPr lvl="1"/>
            <a:r>
              <a:rPr lang="en-US" b="1" dirty="0"/>
              <a:t>Type-1</a:t>
            </a:r>
            <a:r>
              <a:rPr lang="en-US" dirty="0"/>
              <a:t>: Generic sentiment always has the same polarity regardless of context, always a subclass of </a:t>
            </a:r>
            <a:r>
              <a:rPr lang="en-US" dirty="0" err="1"/>
              <a:t>GenericPositive</a:t>
            </a:r>
            <a:r>
              <a:rPr lang="en-US" dirty="0"/>
              <a:t> or </a:t>
            </a:r>
            <a:r>
              <a:rPr lang="en-US" dirty="0" err="1"/>
              <a:t>GenericNegative</a:t>
            </a:r>
            <a:r>
              <a:rPr lang="en-US" dirty="0"/>
              <a:t> class</a:t>
            </a:r>
          </a:p>
          <a:p>
            <a:pPr lvl="1"/>
            <a:r>
              <a:rPr lang="en-US" b="1" dirty="0"/>
              <a:t>Type-2: </a:t>
            </a:r>
            <a:r>
              <a:rPr lang="en-US" dirty="0"/>
              <a:t>Sentiment word that only applies to specific category of aspects (</a:t>
            </a:r>
            <a:r>
              <a:rPr lang="en-US" dirty="0" smtClean="0"/>
              <a:t>e.g., </a:t>
            </a:r>
            <a:r>
              <a:rPr lang="en-US" dirty="0"/>
              <a:t>delicious applies to food and drinks, but not to service)</a:t>
            </a:r>
          </a:p>
          <a:p>
            <a:pPr lvl="1"/>
            <a:r>
              <a:rPr lang="en-US" b="1" dirty="0"/>
              <a:t>Type-3</a:t>
            </a:r>
            <a:r>
              <a:rPr lang="en-US" dirty="0"/>
              <a:t>: Sentiment word that changes its polarity based on what aspect it belongs to (</a:t>
            </a:r>
            <a:r>
              <a:rPr lang="en-US" dirty="0" smtClean="0"/>
              <a:t>e.g., </a:t>
            </a:r>
            <a:r>
              <a:rPr lang="en-US" dirty="0"/>
              <a:t>cold beer is positive, while cold food is negative)</a:t>
            </a:r>
          </a:p>
          <a:p>
            <a:pPr marL="457200" lvl="1" indent="0">
              <a:buNone/>
            </a:pPr>
            <a:endParaRPr lang="en-US" b="1" dirty="0"/>
          </a:p>
          <a:p>
            <a:pPr lvl="1"/>
            <a:endParaRPr lang="en-US" b="1" dirty="0"/>
          </a:p>
          <a:p>
            <a:pPr marL="457200" lvl="1" indent="0">
              <a:buNone/>
            </a:pPr>
            <a:endParaRPr lang="en-US" b="1" dirty="0"/>
          </a:p>
        </p:txBody>
      </p:sp>
      <p:sp>
        <p:nvSpPr>
          <p:cNvPr id="4" name="Footer Placeholder 3">
            <a:extLst>
              <a:ext uri="{FF2B5EF4-FFF2-40B4-BE49-F238E27FC236}">
                <a16:creationId xmlns:a16="http://schemas.microsoft.com/office/drawing/2014/main" xmlns="" id="{986276A4-3FD8-4551-A447-D12ED783D5ED}"/>
              </a:ext>
            </a:extLst>
          </p:cNvPr>
          <p:cNvSpPr>
            <a:spLocks noGrp="1"/>
          </p:cNvSpPr>
          <p:nvPr>
            <p:ph type="ftr" sz="quarter" idx="11"/>
          </p:nvPr>
        </p:nvSpPr>
        <p:spPr/>
        <p:txBody>
          <a:bodyPr/>
          <a:lstStyle/>
          <a:p>
            <a:pPr>
              <a:defRPr/>
            </a:pPr>
            <a:endParaRPr lang="en-US" dirty="0">
              <a:solidFill>
                <a:srgbClr val="000000"/>
              </a:solidFill>
            </a:endParaRPr>
          </a:p>
          <a:p>
            <a:pPr>
              <a:defRPr/>
            </a:pPr>
            <a:endParaRPr lang="en-US" dirty="0">
              <a:solidFill>
                <a:srgbClr val="000000"/>
              </a:solidFill>
            </a:endParaRPr>
          </a:p>
        </p:txBody>
      </p:sp>
      <p:sp>
        <p:nvSpPr>
          <p:cNvPr id="5" name="Slide Number Placeholder 4">
            <a:extLst>
              <a:ext uri="{FF2B5EF4-FFF2-40B4-BE49-F238E27FC236}">
                <a16:creationId xmlns:a16="http://schemas.microsoft.com/office/drawing/2014/main" xmlns="" id="{84853ACF-C6EA-48B4-8081-8EEB7206FDE1}"/>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222561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2151FC-2E2E-4B43-A80E-795A78560F12}"/>
              </a:ext>
            </a:extLst>
          </p:cNvPr>
          <p:cNvSpPr>
            <a:spLocks noGrp="1"/>
          </p:cNvSpPr>
          <p:nvPr>
            <p:ph type="title"/>
          </p:nvPr>
        </p:nvSpPr>
        <p:spPr/>
        <p:txBody>
          <a:bodyPr/>
          <a:lstStyle/>
          <a:p>
            <a:r>
              <a:rPr lang="en-US" dirty="0"/>
              <a:t>Methodology – Ontology Structure</a:t>
            </a:r>
            <a:endParaRPr lang="x-none" dirty="0"/>
          </a:p>
        </p:txBody>
      </p:sp>
      <p:sp>
        <p:nvSpPr>
          <p:cNvPr id="3" name="Content Placeholder 2">
            <a:extLst>
              <a:ext uri="{FF2B5EF4-FFF2-40B4-BE49-F238E27FC236}">
                <a16:creationId xmlns:a16="http://schemas.microsoft.com/office/drawing/2014/main" xmlns="" id="{96406F16-71DC-43AD-B285-31C6B2D9FC80}"/>
              </a:ext>
            </a:extLst>
          </p:cNvPr>
          <p:cNvSpPr>
            <a:spLocks noGrp="1"/>
          </p:cNvSpPr>
          <p:nvPr>
            <p:ph idx="1"/>
          </p:nvPr>
        </p:nvSpPr>
        <p:spPr/>
        <p:txBody>
          <a:bodyPr/>
          <a:lstStyle/>
          <a:p>
            <a:r>
              <a:rPr lang="en-US" dirty="0"/>
              <a:t>The Mention class has three </a:t>
            </a:r>
            <a:r>
              <a:rPr lang="en-US" dirty="0" smtClean="0"/>
              <a:t>subclasses:</a:t>
            </a:r>
            <a:endParaRPr lang="en-US" dirty="0"/>
          </a:p>
          <a:p>
            <a:pPr lvl="2"/>
            <a:r>
              <a:rPr lang="en-US" i="1" dirty="0" err="1" smtClean="0"/>
              <a:t>ActionMention</a:t>
            </a:r>
            <a:r>
              <a:rPr lang="en-US" dirty="0"/>
              <a:t>: represents verbs</a:t>
            </a:r>
          </a:p>
          <a:p>
            <a:pPr lvl="2"/>
            <a:r>
              <a:rPr lang="en-US" i="1" dirty="0" err="1"/>
              <a:t>EntityMention</a:t>
            </a:r>
            <a:r>
              <a:rPr lang="en-US" dirty="0"/>
              <a:t>: represents nouns</a:t>
            </a:r>
          </a:p>
          <a:p>
            <a:pPr lvl="2"/>
            <a:r>
              <a:rPr lang="en-US" i="1" dirty="0" err="1"/>
              <a:t>PropertyMentio</a:t>
            </a:r>
            <a:r>
              <a:rPr lang="en-US" dirty="0" err="1"/>
              <a:t>n</a:t>
            </a:r>
            <a:r>
              <a:rPr lang="en-US" dirty="0"/>
              <a:t>: represents adjectives</a:t>
            </a:r>
          </a:p>
          <a:p>
            <a:pPr lvl="1"/>
            <a:endParaRPr lang="en-US" dirty="0"/>
          </a:p>
          <a:p>
            <a:r>
              <a:rPr lang="en-US" dirty="0"/>
              <a:t>The skeletal ontology structure is defined with a number of Mention subclasses based on entities and attributes within a domain</a:t>
            </a:r>
          </a:p>
          <a:p>
            <a:pPr lvl="1"/>
            <a:r>
              <a:rPr lang="en-US" dirty="0"/>
              <a:t>Predefined entities: Ambience, Location, Service, Experience, Restaurants, Food, Drinks</a:t>
            </a:r>
          </a:p>
          <a:p>
            <a:pPr lvl="1"/>
            <a:r>
              <a:rPr lang="en-US" dirty="0"/>
              <a:t>Predefined attributes: General, </a:t>
            </a:r>
            <a:r>
              <a:rPr lang="en-US" dirty="0" err="1"/>
              <a:t>Misc</a:t>
            </a:r>
            <a:r>
              <a:rPr lang="en-US" dirty="0"/>
              <a:t>, Prices, Quality, </a:t>
            </a:r>
            <a:r>
              <a:rPr lang="en-US" dirty="0" err="1"/>
              <a:t>Style&amp;Options</a:t>
            </a:r>
            <a:endParaRPr lang="en-US" dirty="0"/>
          </a:p>
          <a:p>
            <a:pPr lvl="1"/>
            <a:r>
              <a:rPr lang="en-US" dirty="0" err="1"/>
              <a:t>Entity#Attribute</a:t>
            </a:r>
            <a:r>
              <a:rPr lang="en-US" dirty="0"/>
              <a:t> pairs make up categories, like </a:t>
            </a:r>
            <a:r>
              <a:rPr lang="en-US" dirty="0" err="1"/>
              <a:t>Food#Quality</a:t>
            </a:r>
            <a:r>
              <a:rPr lang="en-US" dirty="0"/>
              <a:t> or </a:t>
            </a:r>
            <a:r>
              <a:rPr lang="en-US" dirty="0" err="1"/>
              <a:t>Drinks#Prices</a:t>
            </a:r>
            <a:endParaRPr lang="en-US" dirty="0"/>
          </a:p>
          <a:p>
            <a:pPr lvl="1"/>
            <a:endParaRPr lang="x-none" dirty="0"/>
          </a:p>
        </p:txBody>
      </p:sp>
      <p:sp>
        <p:nvSpPr>
          <p:cNvPr id="4" name="Footer Placeholder 3">
            <a:extLst>
              <a:ext uri="{FF2B5EF4-FFF2-40B4-BE49-F238E27FC236}">
                <a16:creationId xmlns:a16="http://schemas.microsoft.com/office/drawing/2014/main" xmlns="" id="{EACFDC29-C094-452D-A779-F0117297BBB5}"/>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D51EA2FA-FE33-4279-B878-6976C2BCFBD1}"/>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366123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0837DB-194C-4290-862E-4BCE3FA884D3}"/>
              </a:ext>
            </a:extLst>
          </p:cNvPr>
          <p:cNvSpPr>
            <a:spLocks noGrp="1"/>
          </p:cNvSpPr>
          <p:nvPr>
            <p:ph type="title"/>
          </p:nvPr>
        </p:nvSpPr>
        <p:spPr/>
        <p:txBody>
          <a:bodyPr/>
          <a:lstStyle/>
          <a:p>
            <a:r>
              <a:rPr lang="en-US" dirty="0"/>
              <a:t>Methodology – Ontology Structure</a:t>
            </a:r>
            <a:endParaRPr lang="x-none" dirty="0"/>
          </a:p>
        </p:txBody>
      </p:sp>
      <p:sp>
        <p:nvSpPr>
          <p:cNvPr id="3" name="Content Placeholder 2">
            <a:extLst>
              <a:ext uri="{FF2B5EF4-FFF2-40B4-BE49-F238E27FC236}">
                <a16:creationId xmlns:a16="http://schemas.microsoft.com/office/drawing/2014/main" xmlns="" id="{ADECE902-E18E-463F-8B98-A52274BB89FA}"/>
              </a:ext>
            </a:extLst>
          </p:cNvPr>
          <p:cNvSpPr>
            <a:spLocks noGrp="1"/>
          </p:cNvSpPr>
          <p:nvPr>
            <p:ph idx="1"/>
          </p:nvPr>
        </p:nvSpPr>
        <p:spPr/>
        <p:txBody>
          <a:bodyPr/>
          <a:lstStyle/>
          <a:p>
            <a:r>
              <a:rPr lang="en-US" dirty="0"/>
              <a:t>Each </a:t>
            </a:r>
            <a:r>
              <a:rPr lang="en-US" i="1" dirty="0"/>
              <a:t>Mention</a:t>
            </a:r>
            <a:r>
              <a:rPr lang="en-US" dirty="0"/>
              <a:t> class has two subclasses (where &lt;</a:t>
            </a:r>
            <a:r>
              <a:rPr lang="en-US" i="1" dirty="0"/>
              <a:t>Type&gt;</a:t>
            </a:r>
            <a:r>
              <a:rPr lang="en-US" dirty="0"/>
              <a:t> denotes </a:t>
            </a:r>
            <a:r>
              <a:rPr lang="en-US" i="1" dirty="0"/>
              <a:t>Action</a:t>
            </a:r>
            <a:r>
              <a:rPr lang="en-US" dirty="0"/>
              <a:t>, </a:t>
            </a:r>
            <a:r>
              <a:rPr lang="en-US" i="1" dirty="0"/>
              <a:t>Entity</a:t>
            </a:r>
            <a:r>
              <a:rPr lang="en-US" dirty="0"/>
              <a:t>, or </a:t>
            </a:r>
            <a:r>
              <a:rPr lang="en-US" i="1" dirty="0"/>
              <a:t>Property</a:t>
            </a:r>
            <a:r>
              <a:rPr lang="en-US" dirty="0"/>
              <a:t>):</a:t>
            </a:r>
          </a:p>
          <a:p>
            <a:pPr lvl="1"/>
            <a:r>
              <a:rPr lang="en-US" i="1" dirty="0" err="1"/>
              <a:t>GenericPositive</a:t>
            </a:r>
            <a:r>
              <a:rPr lang="en-US" i="1" dirty="0"/>
              <a:t>&lt;Type&gt;</a:t>
            </a:r>
            <a:r>
              <a:rPr lang="en-US" dirty="0"/>
              <a:t>:</a:t>
            </a:r>
            <a:r>
              <a:rPr lang="en-US" i="1" dirty="0"/>
              <a:t> </a:t>
            </a:r>
            <a:r>
              <a:rPr lang="en-US" dirty="0"/>
              <a:t>also a subclass of </a:t>
            </a:r>
            <a:r>
              <a:rPr lang="en-US" i="1" dirty="0"/>
              <a:t>Positive</a:t>
            </a:r>
          </a:p>
          <a:p>
            <a:pPr lvl="1"/>
            <a:r>
              <a:rPr lang="en-US" i="1" dirty="0" err="1"/>
              <a:t>GenericNegative</a:t>
            </a:r>
            <a:r>
              <a:rPr lang="en-US" i="1" dirty="0"/>
              <a:t>&lt;Type&gt;</a:t>
            </a:r>
            <a:r>
              <a:rPr lang="en-US" dirty="0"/>
              <a:t>: also a subclass of </a:t>
            </a:r>
            <a:r>
              <a:rPr lang="en-US" i="1" dirty="0"/>
              <a:t>Negative</a:t>
            </a:r>
          </a:p>
          <a:p>
            <a:endParaRPr lang="en-US" dirty="0"/>
          </a:p>
          <a:p>
            <a:r>
              <a:rPr lang="en-US" dirty="0" smtClean="0"/>
              <a:t>Two types of mentions (both linked to lexical representations):</a:t>
            </a:r>
          </a:p>
          <a:p>
            <a:pPr lvl="1"/>
            <a:r>
              <a:rPr lang="en-US" dirty="0" smtClean="0"/>
              <a:t>Aspect mentions (do not have associated sentiment)</a:t>
            </a:r>
          </a:p>
          <a:p>
            <a:pPr lvl="1"/>
            <a:r>
              <a:rPr lang="en-US" dirty="0"/>
              <a:t>S</a:t>
            </a:r>
            <a:r>
              <a:rPr lang="en-US" dirty="0" smtClean="0"/>
              <a:t>entiment mentions (do have associated sentiment)</a:t>
            </a:r>
          </a:p>
          <a:p>
            <a:endParaRPr lang="en-US" dirty="0"/>
          </a:p>
          <a:p>
            <a:r>
              <a:rPr lang="en-US" dirty="0" smtClean="0"/>
              <a:t>Sentiment mentions have associated aspects </a:t>
            </a:r>
            <a:endParaRPr lang="en-US" dirty="0"/>
          </a:p>
          <a:p>
            <a:pPr lvl="1"/>
            <a:endParaRPr lang="en-US" i="1" dirty="0"/>
          </a:p>
          <a:p>
            <a:pPr lvl="1"/>
            <a:endParaRPr lang="x-none" dirty="0"/>
          </a:p>
        </p:txBody>
      </p:sp>
      <p:sp>
        <p:nvSpPr>
          <p:cNvPr id="4" name="Footer Placeholder 3">
            <a:extLst>
              <a:ext uri="{FF2B5EF4-FFF2-40B4-BE49-F238E27FC236}">
                <a16:creationId xmlns:a16="http://schemas.microsoft.com/office/drawing/2014/main" xmlns="" id="{F5938D25-3C13-451F-82F8-B941A1C464CF}"/>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8B8CA24E-8A5B-4D33-A171-947FBCC4C09B}"/>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3993658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E3870C-837A-4411-A6F1-34D1727979BD}"/>
              </a:ext>
            </a:extLst>
          </p:cNvPr>
          <p:cNvSpPr>
            <a:spLocks noGrp="1"/>
          </p:cNvSpPr>
          <p:nvPr>
            <p:ph type="title"/>
          </p:nvPr>
        </p:nvSpPr>
        <p:spPr/>
        <p:txBody>
          <a:bodyPr/>
          <a:lstStyle/>
          <a:p>
            <a:r>
              <a:rPr lang="en-US" dirty="0"/>
              <a:t>Methodology – Word Embeddings</a:t>
            </a:r>
            <a:endParaRPr lang="x-none" dirty="0"/>
          </a:p>
        </p:txBody>
      </p:sp>
      <p:sp>
        <p:nvSpPr>
          <p:cNvPr id="3" name="Content Placeholder 2">
            <a:extLst>
              <a:ext uri="{FF2B5EF4-FFF2-40B4-BE49-F238E27FC236}">
                <a16:creationId xmlns:a16="http://schemas.microsoft.com/office/drawing/2014/main" xmlns="" id="{7D31F2D2-97BB-4FE6-B42B-D6F93668D2D6}"/>
              </a:ext>
            </a:extLst>
          </p:cNvPr>
          <p:cNvSpPr>
            <a:spLocks noGrp="1"/>
          </p:cNvSpPr>
          <p:nvPr>
            <p:ph idx="1"/>
          </p:nvPr>
        </p:nvSpPr>
        <p:spPr/>
        <p:txBody>
          <a:bodyPr/>
          <a:lstStyle/>
          <a:p>
            <a:r>
              <a:rPr lang="en-US" dirty="0"/>
              <a:t>We create our word embeddings using Word2Vec with Continuous Bag of Words (CBOW) architecture</a:t>
            </a:r>
          </a:p>
          <a:p>
            <a:endParaRPr lang="en-US" dirty="0"/>
          </a:p>
          <a:p>
            <a:r>
              <a:rPr lang="en-US" dirty="0"/>
              <a:t>Predict target word based on context of the word</a:t>
            </a:r>
          </a:p>
          <a:p>
            <a:endParaRPr lang="en-US" dirty="0"/>
          </a:p>
          <a:p>
            <a:r>
              <a:rPr lang="en-US" dirty="0"/>
              <a:t>During training the model learns semantic information</a:t>
            </a:r>
          </a:p>
          <a:p>
            <a:endParaRPr lang="en-US" dirty="0"/>
          </a:p>
          <a:p>
            <a:r>
              <a:rPr lang="en-US" dirty="0"/>
              <a:t>Leverage the model weights to create a dense vector</a:t>
            </a:r>
          </a:p>
          <a:p>
            <a:pPr marL="0" indent="0">
              <a:buNone/>
            </a:pPr>
            <a:r>
              <a:rPr lang="en-US" dirty="0"/>
              <a:t>representation of an input word</a:t>
            </a:r>
          </a:p>
          <a:p>
            <a:endParaRPr lang="en-US" dirty="0"/>
          </a:p>
          <a:p>
            <a:r>
              <a:rPr lang="en-US" dirty="0"/>
              <a:t>Alternative is Skip-Gram, performs </a:t>
            </a:r>
            <a:r>
              <a:rPr lang="en-US" dirty="0" smtClean="0"/>
              <a:t>similarly</a:t>
            </a:r>
            <a:endParaRPr lang="en-US" dirty="0"/>
          </a:p>
        </p:txBody>
      </p:sp>
      <p:sp>
        <p:nvSpPr>
          <p:cNvPr id="4" name="Footer Placeholder 3">
            <a:extLst>
              <a:ext uri="{FF2B5EF4-FFF2-40B4-BE49-F238E27FC236}">
                <a16:creationId xmlns:a16="http://schemas.microsoft.com/office/drawing/2014/main" xmlns="" id="{F22C52B5-4BAA-48EA-BB03-15585BFD3F8B}"/>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1634AA64-AF64-489B-B2FE-758BF3B0D298}"/>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18</a:t>
            </a:fld>
            <a:endParaRPr lang="en-US">
              <a:solidFill>
                <a:srgbClr val="000000"/>
              </a:solidFill>
            </a:endParaRPr>
          </a:p>
        </p:txBody>
      </p:sp>
      <p:pic>
        <p:nvPicPr>
          <p:cNvPr id="1030" name="Picture 6">
            <a:extLst>
              <a:ext uri="{FF2B5EF4-FFF2-40B4-BE49-F238E27FC236}">
                <a16:creationId xmlns:a16="http://schemas.microsoft.com/office/drawing/2014/main" xmlns="" id="{A667DAF0-089C-48E2-84BE-0ABD98BE0B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1947" y="2357117"/>
            <a:ext cx="3220453" cy="3888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6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FF6490-3536-40AF-9989-718FEAB20021}"/>
              </a:ext>
            </a:extLst>
          </p:cNvPr>
          <p:cNvSpPr>
            <a:spLocks noGrp="1"/>
          </p:cNvSpPr>
          <p:nvPr>
            <p:ph type="title"/>
          </p:nvPr>
        </p:nvSpPr>
        <p:spPr/>
        <p:txBody>
          <a:bodyPr/>
          <a:lstStyle/>
          <a:p>
            <a:r>
              <a:rPr lang="en-US" dirty="0"/>
              <a:t>Methodology – Word Embeddings</a:t>
            </a:r>
            <a:endParaRPr lang="x-none"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xmlns="" id="{FF7DD023-F2AF-46FA-BA5F-2785D6EE5E87}"/>
                  </a:ext>
                </a:extLst>
              </p:cNvPr>
              <p:cNvSpPr>
                <a:spLocks noGrp="1"/>
              </p:cNvSpPr>
              <p:nvPr>
                <p:ph idx="1"/>
              </p:nvPr>
            </p:nvSpPr>
            <p:spPr/>
            <p:txBody>
              <a:bodyPr/>
              <a:lstStyle/>
              <a:p>
                <a:r>
                  <a:rPr lang="en-US" dirty="0"/>
                  <a:t>Yu et </a:t>
                </a:r>
                <a:r>
                  <a:rPr lang="en-US" dirty="0" smtClean="0"/>
                  <a:t>al. </a:t>
                </a:r>
                <a:r>
                  <a:rPr lang="en-US" dirty="0"/>
                  <a:t>(2017) </a:t>
                </a:r>
                <a:r>
                  <a:rPr lang="en-US" dirty="0" smtClean="0"/>
                  <a:t>refine </a:t>
                </a:r>
                <a:r>
                  <a:rPr lang="en-US" dirty="0"/>
                  <a:t>vectors to include sentiment by using the </a:t>
                </a:r>
                <a:r>
                  <a:rPr lang="en-US" b="0" i="0" dirty="0">
                    <a:effectLst/>
                    <a:latin typeface="Arial" panose="020B0604020202020204" pitchFamily="34" charset="0"/>
                  </a:rPr>
                  <a:t>Extended version of Affective Norms of English Words (E-ANEW) as a sentiment lexicon</a:t>
                </a:r>
              </a:p>
              <a:p>
                <a:endParaRPr lang="en-US" dirty="0">
                  <a:latin typeface="Arial" panose="020B0604020202020204" pitchFamily="34" charset="0"/>
                </a:endParaRPr>
              </a:p>
              <a:p>
                <a:r>
                  <a:rPr lang="en-US" dirty="0">
                    <a:latin typeface="Arial" panose="020B0604020202020204" pitchFamily="34" charset="0"/>
                  </a:rPr>
                  <a:t>For each word, rank the </a:t>
                </a:r>
                <a14:m>
                  <m:oMath xmlns:m="http://schemas.openxmlformats.org/officeDocument/2006/math">
                    <m:r>
                      <a:rPr lang="en-US" b="0" i="1" smtClean="0">
                        <a:latin typeface="Cambria Math" panose="02040503050406030204" pitchFamily="18" charset="0"/>
                      </a:rPr>
                      <m:t>𝑘</m:t>
                    </m:r>
                  </m:oMath>
                </a14:m>
                <a:r>
                  <a:rPr lang="en-US" dirty="0"/>
                  <a:t> words closest the sentiment of the target word </a:t>
                </a:r>
              </a:p>
              <a:p>
                <a:endParaRPr lang="en-US" dirty="0"/>
              </a:p>
              <a:p>
                <a:r>
                  <a:rPr lang="en-US" dirty="0"/>
                  <a:t>Also rank the </a:t>
                </a:r>
                <a14:m>
                  <m:oMath xmlns:m="http://schemas.openxmlformats.org/officeDocument/2006/math">
                    <m:r>
                      <a:rPr lang="en-US" b="0" i="1" smtClean="0">
                        <a:latin typeface="Cambria Math" panose="02040503050406030204" pitchFamily="18" charset="0"/>
                      </a:rPr>
                      <m:t>𝑘</m:t>
                    </m:r>
                  </m:oMath>
                </a14:m>
                <a:r>
                  <a:rPr lang="en-US" dirty="0"/>
                  <a:t> words based on cosine similarity to target word</a:t>
                </a:r>
              </a:p>
              <a:p>
                <a:endParaRPr lang="en-US" dirty="0"/>
              </a:p>
              <a:p>
                <a:r>
                  <a:rPr lang="en-US" dirty="0"/>
                  <a:t>Use </a:t>
                </a:r>
                <a:r>
                  <a:rPr lang="en-US" dirty="0" smtClean="0"/>
                  <a:t>the above rankings </a:t>
                </a:r>
                <a:r>
                  <a:rPr lang="en-US" dirty="0"/>
                  <a:t>to adjust target word’s vector</a:t>
                </a:r>
                <a:endParaRPr lang="x-none" dirty="0"/>
              </a:p>
            </p:txBody>
          </p:sp>
        </mc:Choice>
        <mc:Fallback>
          <p:sp>
            <p:nvSpPr>
              <p:cNvPr id="3" name="Content Placeholder 2">
                <a:extLst>
                  <a:ext uri="{FF2B5EF4-FFF2-40B4-BE49-F238E27FC236}">
                    <a16:creationId xmlns:a16="http://schemas.microsoft.com/office/drawing/2014/main" xmlns:a14="http://schemas.microsoft.com/office/drawing/2010/main" xmlns="" id="{FF7DD023-F2AF-46FA-BA5F-2785D6EE5E87}"/>
                  </a:ext>
                </a:extLst>
              </p:cNvPr>
              <p:cNvSpPr>
                <a:spLocks noGrp="1" noRot="1" noChangeAspect="1" noMove="1" noResize="1" noEditPoints="1" noAdjustHandles="1" noChangeArrowheads="1" noChangeShapeType="1" noTextEdit="1"/>
              </p:cNvSpPr>
              <p:nvPr>
                <p:ph idx="1"/>
              </p:nvPr>
            </p:nvSpPr>
            <p:spPr>
              <a:blipFill rotWithShape="1">
                <a:blip r:embed="rId3"/>
                <a:stretch>
                  <a:fillRect l="-722" t="-943"/>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xmlns="" id="{DEFA6884-5365-42E7-9554-D036F77861EC}"/>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D7C09F99-9112-46D1-A9BB-8F079FA207D9}"/>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val="3934433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BE758-87B2-43E7-AB13-BA72FFAE27B9}"/>
              </a:ext>
            </a:extLst>
          </p:cNvPr>
          <p:cNvSpPr>
            <a:spLocks noGrp="1"/>
          </p:cNvSpPr>
          <p:nvPr>
            <p:ph type="title"/>
          </p:nvPr>
        </p:nvSpPr>
        <p:spPr/>
        <p:txBody>
          <a:bodyPr/>
          <a:lstStyle/>
          <a:p>
            <a:r>
              <a:rPr lang="en-US" dirty="0"/>
              <a:t>Content</a:t>
            </a:r>
            <a:endParaRPr lang="x-none" dirty="0"/>
          </a:p>
        </p:txBody>
      </p:sp>
      <p:sp>
        <p:nvSpPr>
          <p:cNvPr id="3" name="Content Placeholder 2">
            <a:extLst>
              <a:ext uri="{FF2B5EF4-FFF2-40B4-BE49-F238E27FC236}">
                <a16:creationId xmlns:a16="http://schemas.microsoft.com/office/drawing/2014/main" xmlns="" id="{4C8DFA80-B0A6-4109-BF2E-83F4E4955CF3}"/>
              </a:ext>
            </a:extLst>
          </p:cNvPr>
          <p:cNvSpPr>
            <a:spLocks noGrp="1"/>
          </p:cNvSpPr>
          <p:nvPr>
            <p:ph idx="1"/>
          </p:nvPr>
        </p:nvSpPr>
        <p:spPr/>
        <p:txBody>
          <a:bodyPr/>
          <a:lstStyle/>
          <a:p>
            <a:pPr eaLnBrk="1" hangingPunct="1"/>
            <a:r>
              <a:rPr lang="en-US" altLang="en-US" dirty="0"/>
              <a:t>Motivation</a:t>
            </a:r>
          </a:p>
          <a:p>
            <a:pPr eaLnBrk="1" hangingPunct="1"/>
            <a:endParaRPr lang="en-US" altLang="en-US" sz="800" dirty="0"/>
          </a:p>
          <a:p>
            <a:pPr eaLnBrk="1" hangingPunct="1"/>
            <a:r>
              <a:rPr lang="en-US" altLang="en-US" dirty="0"/>
              <a:t>Related Work</a:t>
            </a:r>
          </a:p>
          <a:p>
            <a:pPr eaLnBrk="1" hangingPunct="1"/>
            <a:endParaRPr lang="en-US" altLang="en-US" sz="800" dirty="0"/>
          </a:p>
          <a:p>
            <a:pPr eaLnBrk="1" hangingPunct="1"/>
            <a:r>
              <a:rPr lang="en-US" altLang="en-US" dirty="0"/>
              <a:t>Data</a:t>
            </a:r>
          </a:p>
          <a:p>
            <a:pPr eaLnBrk="1" hangingPunct="1"/>
            <a:endParaRPr lang="en-US" altLang="en-US" sz="800" dirty="0"/>
          </a:p>
          <a:p>
            <a:pPr eaLnBrk="1" hangingPunct="1"/>
            <a:r>
              <a:rPr lang="en-US" altLang="en-US" dirty="0"/>
              <a:t>Methodology</a:t>
            </a:r>
          </a:p>
          <a:p>
            <a:pPr eaLnBrk="1" hangingPunct="1"/>
            <a:endParaRPr lang="en-US" altLang="en-US" sz="800" dirty="0"/>
          </a:p>
          <a:p>
            <a:pPr eaLnBrk="1" hangingPunct="1"/>
            <a:r>
              <a:rPr lang="en-US" altLang="en-US" dirty="0"/>
              <a:t>Evaluation</a:t>
            </a:r>
          </a:p>
          <a:p>
            <a:pPr eaLnBrk="1" hangingPunct="1"/>
            <a:endParaRPr lang="en-US" altLang="en-US" sz="800" dirty="0"/>
          </a:p>
          <a:p>
            <a:pPr eaLnBrk="1" hangingPunct="1"/>
            <a:r>
              <a:rPr lang="en-US" altLang="en-US" dirty="0"/>
              <a:t>Conclusion</a:t>
            </a:r>
          </a:p>
          <a:p>
            <a:pPr marL="0" indent="0">
              <a:buNone/>
            </a:pPr>
            <a:endParaRPr lang="x-none" dirty="0"/>
          </a:p>
        </p:txBody>
      </p:sp>
      <p:sp>
        <p:nvSpPr>
          <p:cNvPr id="4" name="Footer Placeholder 3">
            <a:extLst>
              <a:ext uri="{FF2B5EF4-FFF2-40B4-BE49-F238E27FC236}">
                <a16:creationId xmlns:a16="http://schemas.microsoft.com/office/drawing/2014/main" xmlns="" id="{CF51AE0A-B300-4F55-877F-A6D406CD36A8}"/>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5F1A27D6-059F-4B81-BB18-1111289E48A1}"/>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2699338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8B2892-A980-4568-985E-70C3DC50764A}"/>
              </a:ext>
            </a:extLst>
          </p:cNvPr>
          <p:cNvSpPr>
            <a:spLocks noGrp="1"/>
          </p:cNvSpPr>
          <p:nvPr>
            <p:ph type="title"/>
          </p:nvPr>
        </p:nvSpPr>
        <p:spPr/>
        <p:txBody>
          <a:bodyPr/>
          <a:lstStyle/>
          <a:p>
            <a:r>
              <a:rPr lang="en-US" dirty="0"/>
              <a:t>Methodology – Term Selection</a:t>
            </a:r>
            <a:endParaRPr lang="x-none" dirty="0"/>
          </a:p>
        </p:txBody>
      </p:sp>
      <p:sp>
        <p:nvSpPr>
          <p:cNvPr id="3" name="Content Placeholder 2">
            <a:extLst>
              <a:ext uri="{FF2B5EF4-FFF2-40B4-BE49-F238E27FC236}">
                <a16:creationId xmlns:a16="http://schemas.microsoft.com/office/drawing/2014/main" xmlns="" id="{584642C5-9F99-4F21-9694-0D473345F8C9}"/>
              </a:ext>
            </a:extLst>
          </p:cNvPr>
          <p:cNvSpPr>
            <a:spLocks noGrp="1"/>
          </p:cNvSpPr>
          <p:nvPr>
            <p:ph idx="1"/>
          </p:nvPr>
        </p:nvSpPr>
        <p:spPr/>
        <p:txBody>
          <a:bodyPr/>
          <a:lstStyle/>
          <a:p>
            <a:r>
              <a:rPr lang="en-US" dirty="0"/>
              <a:t>Extract all adjectives, nouns and verbs from Yelp data </a:t>
            </a:r>
          </a:p>
          <a:p>
            <a:endParaRPr lang="en-US" dirty="0"/>
          </a:p>
          <a:p>
            <a:r>
              <a:rPr lang="en-US" dirty="0"/>
              <a:t>We calculate a </a:t>
            </a:r>
            <a:r>
              <a:rPr lang="en-US" b="1" dirty="0"/>
              <a:t>TermScore</a:t>
            </a:r>
            <a:r>
              <a:rPr lang="en-US" dirty="0"/>
              <a:t> (TS) for each word which is composed of a </a:t>
            </a:r>
            <a:r>
              <a:rPr lang="en-US" b="1" dirty="0"/>
              <a:t>DomainSimilarity</a:t>
            </a:r>
            <a:r>
              <a:rPr lang="en-US" dirty="0"/>
              <a:t> (DS) and </a:t>
            </a:r>
            <a:r>
              <a:rPr lang="en-US" b="1" dirty="0"/>
              <a:t>MentionClassSimilarity</a:t>
            </a:r>
            <a:r>
              <a:rPr lang="en-US" dirty="0"/>
              <a:t> (MCS) </a:t>
            </a:r>
            <a:r>
              <a:rPr lang="en-US" dirty="0" smtClean="0"/>
              <a:t>score</a:t>
            </a:r>
            <a:endParaRPr lang="en-US" dirty="0"/>
          </a:p>
          <a:p>
            <a:endParaRPr lang="x-none" dirty="0"/>
          </a:p>
        </p:txBody>
      </p:sp>
      <p:sp>
        <p:nvSpPr>
          <p:cNvPr id="4" name="Footer Placeholder 3">
            <a:extLst>
              <a:ext uri="{FF2B5EF4-FFF2-40B4-BE49-F238E27FC236}">
                <a16:creationId xmlns:a16="http://schemas.microsoft.com/office/drawing/2014/main" xmlns="" id="{E138C291-6E17-45E8-B184-8F9535866C58}"/>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5313563A-8283-453B-A35F-17016229674A}"/>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val="1704402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73FF0E-4A5E-40F8-BDE4-34ACA3E2A30E}"/>
              </a:ext>
            </a:extLst>
          </p:cNvPr>
          <p:cNvSpPr>
            <a:spLocks noGrp="1"/>
          </p:cNvSpPr>
          <p:nvPr>
            <p:ph type="title"/>
          </p:nvPr>
        </p:nvSpPr>
        <p:spPr/>
        <p:txBody>
          <a:bodyPr/>
          <a:lstStyle/>
          <a:p>
            <a:r>
              <a:rPr lang="en-US" dirty="0"/>
              <a:t>Methodology – Term Selection</a:t>
            </a:r>
            <a:endParaRPr lang="x-non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672F5532-02B6-4011-85D0-65D287A7E397}"/>
                  </a:ext>
                </a:extLst>
              </p:cNvPr>
              <p:cNvSpPr>
                <a:spLocks noGrp="1"/>
              </p:cNvSpPr>
              <p:nvPr>
                <p:ph idx="1"/>
              </p:nvPr>
            </p:nvSpPr>
            <p:spPr/>
            <p:txBody>
              <a:bodyPr/>
              <a:lstStyle/>
              <a:p>
                <a:r>
                  <a:rPr lang="en-US" dirty="0"/>
                  <a:t>DS represents how domain specific a given word is, we compute it using cosine similarity</a:t>
                </a:r>
              </a:p>
              <a:p>
                <a:r>
                  <a:rPr lang="en-US" dirty="0"/>
                  <a:t>Lower is better</a:t>
                </a:r>
              </a:p>
              <a:p>
                <a:endParaRPr lang="en-US" dirty="0"/>
              </a:p>
              <a:p>
                <a14:m>
                  <m:oMath xmlns:m="http://schemas.openxmlformats.org/officeDocument/2006/math">
                    <m:r>
                      <a:rPr lang="en-US" b="0" i="1" smtClean="0">
                        <a:latin typeface="Cambria Math" panose="02040503050406030204" pitchFamily="18" charset="0"/>
                      </a:rPr>
                      <m:t>𝐷</m:t>
                    </m:r>
                    <m:sSub>
                      <m:sSubPr>
                        <m:ctrlPr>
                          <a:rPr lang="en-US" b="0" i="1" smtClean="0">
                            <a:latin typeface="Cambria Math"/>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𝑖</m:t>
                        </m:r>
                      </m:sub>
                    </m:sSub>
                    <m:r>
                      <a:rPr lang="en-US" b="0" i="1" smtClean="0">
                        <a:latin typeface="Cambria Math" panose="02040503050406030204" pitchFamily="18" charset="0"/>
                      </a:rPr>
                      <m:t>=</m:t>
                    </m:r>
                    <m:f>
                      <m:fPr>
                        <m:ctrlPr>
                          <a:rPr lang="en-US" b="0" i="1" smtClean="0">
                            <a:latin typeface="Cambria Math"/>
                          </a:rPr>
                        </m:ctrlPr>
                      </m:fPr>
                      <m:num>
                        <m:sSub>
                          <m:sSubPr>
                            <m:ctrlPr>
                              <a:rPr lang="en-US" b="1" i="1" smtClean="0">
                                <a:latin typeface="Cambria Math"/>
                              </a:rPr>
                            </m:ctrlPr>
                          </m:sSubPr>
                          <m:e>
                            <m:r>
                              <a:rPr lang="en-US" b="1" i="1" smtClean="0">
                                <a:latin typeface="Cambria Math" panose="02040503050406030204" pitchFamily="18" charset="0"/>
                              </a:rPr>
                              <m:t>𝒗</m:t>
                            </m:r>
                          </m:e>
                          <m:sub>
                            <m:r>
                              <a:rPr lang="en-US" b="0" i="1" smtClean="0">
                                <a:latin typeface="Cambria Math" panose="02040503050406030204" pitchFamily="18" charset="0"/>
                              </a:rPr>
                              <m:t>𝑖</m:t>
                            </m:r>
                            <m:r>
                              <a:rPr lang="en-US" b="1" i="1" smtClean="0">
                                <a:latin typeface="Cambria Math" panose="02040503050406030204" pitchFamily="18" charset="0"/>
                              </a:rPr>
                              <m:t>,</m:t>
                            </m:r>
                            <m:r>
                              <a:rPr lang="en-US" b="0" i="1" smtClean="0">
                                <a:latin typeface="Cambria Math" panose="02040503050406030204" pitchFamily="18" charset="0"/>
                              </a:rPr>
                              <m:t>𝐷</m:t>
                            </m:r>
                          </m:sub>
                        </m:sSub>
                        <m:r>
                          <a:rPr lang="en-US" b="1" i="1" smtClean="0">
                            <a:latin typeface="Cambria Math" panose="02040503050406030204" pitchFamily="18" charset="0"/>
                          </a:rPr>
                          <m:t> </m:t>
                        </m:r>
                        <m:r>
                          <a:rPr lang="en-US" b="1" i="1" smtClean="0">
                            <a:latin typeface="Cambria Math" panose="02040503050406030204" pitchFamily="18" charset="0"/>
                            <a:ea typeface="Cambria Math" panose="02040503050406030204" pitchFamily="18" charset="0"/>
                          </a:rPr>
                          <m:t>∙</m:t>
                        </m:r>
                        <m:sSub>
                          <m:sSubPr>
                            <m:ctrlPr>
                              <a:rPr lang="en-US" b="1" i="1">
                                <a:latin typeface="Cambria Math"/>
                              </a:rPr>
                            </m:ctrlPr>
                          </m:sSubPr>
                          <m:e>
                            <m:r>
                              <a:rPr lang="en-US" b="1" i="1">
                                <a:latin typeface="Cambria Math" panose="02040503050406030204" pitchFamily="18" charset="0"/>
                              </a:rPr>
                              <m:t>𝒗</m:t>
                            </m:r>
                          </m:e>
                          <m:sub>
                            <m:r>
                              <a:rPr lang="en-US" i="1">
                                <a:latin typeface="Cambria Math" panose="02040503050406030204" pitchFamily="18" charset="0"/>
                              </a:rPr>
                              <m:t>𝑖</m:t>
                            </m:r>
                            <m:r>
                              <a:rPr lang="en-US" b="1" i="1">
                                <a:latin typeface="Cambria Math" panose="02040503050406030204" pitchFamily="18" charset="0"/>
                              </a:rPr>
                              <m:t>,</m:t>
                            </m:r>
                            <m:r>
                              <a:rPr lang="en-US" i="1">
                                <a:latin typeface="Cambria Math" panose="02040503050406030204" pitchFamily="18" charset="0"/>
                              </a:rPr>
                              <m:t>𝐺</m:t>
                            </m:r>
                          </m:sub>
                        </m:sSub>
                      </m:num>
                      <m:den>
                        <m:d>
                          <m:dPr>
                            <m:begChr m:val="|"/>
                            <m:endChr m:val="|"/>
                            <m:ctrlPr>
                              <a:rPr lang="en-US" b="0" i="1" smtClean="0">
                                <a:latin typeface="Cambria Math"/>
                              </a:rPr>
                            </m:ctrlPr>
                          </m:dPr>
                          <m:e>
                            <m:d>
                              <m:dPr>
                                <m:begChr m:val="|"/>
                                <m:endChr m:val="|"/>
                                <m:ctrlPr>
                                  <a:rPr lang="en-US" b="0" i="1" smtClean="0">
                                    <a:latin typeface="Cambria Math"/>
                                  </a:rPr>
                                </m:ctrlPr>
                              </m:dPr>
                              <m:e>
                                <m:sSub>
                                  <m:sSubPr>
                                    <m:ctrlPr>
                                      <a:rPr lang="en-US" b="1" i="1">
                                        <a:latin typeface="Cambria Math"/>
                                      </a:rPr>
                                    </m:ctrlPr>
                                  </m:sSubPr>
                                  <m:e>
                                    <m:r>
                                      <a:rPr lang="en-US" b="1" i="1">
                                        <a:latin typeface="Cambria Math" panose="02040503050406030204" pitchFamily="18" charset="0"/>
                                      </a:rPr>
                                      <m:t>𝒗</m:t>
                                    </m:r>
                                  </m:e>
                                  <m:sub>
                                    <m:r>
                                      <a:rPr lang="en-US" i="1">
                                        <a:latin typeface="Cambria Math" panose="02040503050406030204" pitchFamily="18" charset="0"/>
                                      </a:rPr>
                                      <m:t>𝑖</m:t>
                                    </m:r>
                                    <m:r>
                                      <a:rPr lang="en-US" b="1" i="1">
                                        <a:latin typeface="Cambria Math" panose="02040503050406030204" pitchFamily="18" charset="0"/>
                                      </a:rPr>
                                      <m:t>,</m:t>
                                    </m:r>
                                    <m:r>
                                      <a:rPr lang="en-US" i="1">
                                        <a:latin typeface="Cambria Math" panose="02040503050406030204" pitchFamily="18" charset="0"/>
                                      </a:rPr>
                                      <m:t>𝐷</m:t>
                                    </m:r>
                                  </m:sub>
                                </m:sSub>
                              </m:e>
                            </m:d>
                          </m:e>
                        </m:d>
                        <m:r>
                          <a:rPr lang="en-US" b="1" i="1">
                            <a:latin typeface="Cambria Math" panose="02040503050406030204" pitchFamily="18" charset="0"/>
                            <a:ea typeface="Cambria Math" panose="02040503050406030204" pitchFamily="18" charset="0"/>
                          </a:rPr>
                          <m:t>∙</m:t>
                        </m:r>
                        <m:d>
                          <m:dPr>
                            <m:begChr m:val="|"/>
                            <m:endChr m:val="|"/>
                            <m:ctrlPr>
                              <a:rPr lang="en-US" b="1" i="1" smtClean="0">
                                <a:latin typeface="Cambria Math"/>
                                <a:ea typeface="Cambria Math" panose="02040503050406030204" pitchFamily="18" charset="0"/>
                              </a:rPr>
                            </m:ctrlPr>
                          </m:dPr>
                          <m:e>
                            <m:d>
                              <m:dPr>
                                <m:begChr m:val="|"/>
                                <m:endChr m:val="|"/>
                                <m:ctrlPr>
                                  <a:rPr lang="en-US" b="1" i="1" smtClean="0">
                                    <a:latin typeface="Cambria Math"/>
                                    <a:ea typeface="Cambria Math" panose="02040503050406030204" pitchFamily="18" charset="0"/>
                                  </a:rPr>
                                </m:ctrlPr>
                              </m:dPr>
                              <m:e>
                                <m:sSub>
                                  <m:sSubPr>
                                    <m:ctrlPr>
                                      <a:rPr lang="en-US" b="1" i="1">
                                        <a:latin typeface="Cambria Math"/>
                                      </a:rPr>
                                    </m:ctrlPr>
                                  </m:sSubPr>
                                  <m:e>
                                    <m:r>
                                      <a:rPr lang="en-US" b="1" i="1">
                                        <a:latin typeface="Cambria Math" panose="02040503050406030204" pitchFamily="18" charset="0"/>
                                      </a:rPr>
                                      <m:t>𝒗</m:t>
                                    </m:r>
                                  </m:e>
                                  <m:sub>
                                    <m:r>
                                      <a:rPr lang="en-US" i="1">
                                        <a:latin typeface="Cambria Math" panose="02040503050406030204" pitchFamily="18" charset="0"/>
                                      </a:rPr>
                                      <m:t>𝑖</m:t>
                                    </m:r>
                                    <m:r>
                                      <a:rPr lang="en-US" b="1" i="1">
                                        <a:latin typeface="Cambria Math" panose="02040503050406030204" pitchFamily="18" charset="0"/>
                                      </a:rPr>
                                      <m:t>,</m:t>
                                    </m:r>
                                    <m:r>
                                      <a:rPr lang="en-US" i="1">
                                        <a:latin typeface="Cambria Math" panose="02040503050406030204" pitchFamily="18" charset="0"/>
                                      </a:rPr>
                                      <m:t>𝐺</m:t>
                                    </m:r>
                                  </m:sub>
                                </m:sSub>
                              </m:e>
                            </m:d>
                          </m:e>
                        </m:d>
                      </m:den>
                    </m:f>
                  </m:oMath>
                </a14:m>
                <a:r>
                  <a:rPr lang="en-US" dirty="0"/>
                  <a:t>,</a:t>
                </a:r>
              </a:p>
              <a:p>
                <a:pPr marL="0" indent="0">
                  <a:buNone/>
                </a:pPr>
                <a:r>
                  <a:rPr lang="en-US" dirty="0"/>
                  <a:t>	where:</a:t>
                </a:r>
              </a:p>
              <a:p>
                <a:pPr lvl="2">
                  <a:buFont typeface="Arial" panose="020B0604020202020204" pitchFamily="34" charset="0"/>
                  <a:buChar char="•"/>
                </a:pPr>
                <a14:m>
                  <m:oMath xmlns:m="http://schemas.openxmlformats.org/officeDocument/2006/math">
                    <m:sSub>
                      <m:sSubPr>
                        <m:ctrlPr>
                          <a:rPr lang="en-US" sz="2400" b="1" i="1" smtClean="0">
                            <a:latin typeface="Cambria Math"/>
                            <a:ea typeface="Cambria Math" panose="02040503050406030204" pitchFamily="18" charset="0"/>
                          </a:rPr>
                        </m:ctrlPr>
                      </m:sSubPr>
                      <m:e>
                        <m:r>
                          <a:rPr lang="en-US" sz="2400" b="1" i="1" smtClean="0">
                            <a:latin typeface="Cambria Math" panose="02040503050406030204" pitchFamily="18" charset="0"/>
                            <a:ea typeface="Cambria Math" panose="02040503050406030204" pitchFamily="18" charset="0"/>
                          </a:rPr>
                          <m:t>𝒗</m:t>
                        </m:r>
                      </m:e>
                      <m:sub>
                        <m:r>
                          <a:rPr lang="en-US" sz="2400" b="0" i="1" smtClean="0">
                            <a:latin typeface="Cambria Math" panose="02040503050406030204" pitchFamily="18" charset="0"/>
                            <a:ea typeface="Cambria Math" panose="02040503050406030204" pitchFamily="18" charset="0"/>
                          </a:rPr>
                          <m:t>𝑖</m:t>
                        </m:r>
                        <m:r>
                          <a:rPr lang="en-US" sz="2400" b="1"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𝐷</m:t>
                        </m:r>
                      </m:sub>
                    </m:sSub>
                  </m:oMath>
                </a14:m>
                <a:r>
                  <a:rPr lang="en-US" sz="2400" dirty="0">
                    <a:latin typeface="Calibri" panose="020F0502020204030204" pitchFamily="34" charset="0"/>
                    <a:cs typeface="Calibri" panose="020F0502020204030204" pitchFamily="34" charset="0"/>
                  </a:rPr>
                  <a:t> </a:t>
                </a:r>
                <a:r>
                  <a:rPr lang="en-US" sz="2400" dirty="0"/>
                  <a:t>is the vector of word </a:t>
                </a:r>
                <a:r>
                  <a:rPr lang="en-US" sz="2400" dirty="0" err="1"/>
                  <a:t>i</a:t>
                </a:r>
                <a:r>
                  <a:rPr lang="en-US" sz="2400" dirty="0"/>
                  <a:t> in the domain-related word embedding model 	</a:t>
                </a:r>
              </a:p>
              <a:p>
                <a:pPr lvl="2">
                  <a:buFont typeface="Arial" panose="020B0604020202020204" pitchFamily="34" charset="0"/>
                  <a:buChar char="•"/>
                </a:pPr>
                <a14:m>
                  <m:oMath xmlns:m="http://schemas.openxmlformats.org/officeDocument/2006/math">
                    <m:sSub>
                      <m:sSubPr>
                        <m:ctrlPr>
                          <a:rPr lang="en-US" sz="2400" b="1" i="1" smtClean="0">
                            <a:latin typeface="Cambria Math"/>
                            <a:ea typeface="Cambria Math" panose="02040503050406030204" pitchFamily="18" charset="0"/>
                          </a:rPr>
                        </m:ctrlPr>
                      </m:sSubPr>
                      <m:e>
                        <m:r>
                          <a:rPr lang="en-US" sz="2400" b="1" i="1" smtClean="0">
                            <a:latin typeface="Cambria Math" panose="02040503050406030204" pitchFamily="18" charset="0"/>
                            <a:ea typeface="Cambria Math" panose="02040503050406030204" pitchFamily="18" charset="0"/>
                          </a:rPr>
                          <m:t>𝒗</m:t>
                        </m:r>
                      </m:e>
                      <m:sub>
                        <m:r>
                          <a:rPr lang="en-US" sz="2400" b="0" i="1" smtClean="0">
                            <a:latin typeface="Cambria Math" panose="02040503050406030204" pitchFamily="18" charset="0"/>
                            <a:ea typeface="Cambria Math" panose="02040503050406030204" pitchFamily="18" charset="0"/>
                          </a:rPr>
                          <m:t>𝑖</m:t>
                        </m:r>
                        <m:r>
                          <a:rPr lang="en-US" sz="2400" b="1"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𝐺</m:t>
                        </m:r>
                      </m:sub>
                    </m:sSub>
                  </m:oMath>
                </a14:m>
                <a:r>
                  <a:rPr lang="en-US" sz="2400" dirty="0"/>
                  <a:t> the vector of word </a:t>
                </a:r>
                <a:r>
                  <a:rPr lang="en-US" sz="2400" dirty="0" err="1"/>
                  <a:t>i</a:t>
                </a:r>
                <a:r>
                  <a:rPr lang="en-US" sz="2400" dirty="0"/>
                  <a:t> in the general word embedding model</a:t>
                </a:r>
                <a:endParaRPr lang="x-none" sz="2400" dirty="0"/>
              </a:p>
            </p:txBody>
          </p:sp>
        </mc:Choice>
        <mc:Fallback xmlns="">
          <p:sp>
            <p:nvSpPr>
              <p:cNvPr id="3" name="Content Placeholder 2">
                <a:extLst>
                  <a:ext uri="{FF2B5EF4-FFF2-40B4-BE49-F238E27FC236}">
                    <a16:creationId xmlns:a16="http://schemas.microsoft.com/office/drawing/2014/main" id="{672F5532-02B6-4011-85D0-65D287A7E397}"/>
                  </a:ext>
                </a:extLst>
              </p:cNvPr>
              <p:cNvSpPr>
                <a:spLocks noGrp="1" noRot="1" noChangeAspect="1" noMove="1" noResize="1" noEditPoints="1" noAdjustHandles="1" noChangeArrowheads="1" noChangeShapeType="1" noTextEdit="1"/>
              </p:cNvSpPr>
              <p:nvPr>
                <p:ph idx="1"/>
              </p:nvPr>
            </p:nvSpPr>
            <p:spPr>
              <a:blipFill>
                <a:blip r:embed="rId2"/>
                <a:stretch>
                  <a:fillRect l="-722" t="-943"/>
                </a:stretch>
              </a:blipFill>
            </p:spPr>
            <p:txBody>
              <a:bodyPr/>
              <a:lstStyle/>
              <a:p>
                <a:r>
                  <a:rPr lang="en-NL">
                    <a:noFill/>
                  </a:rPr>
                  <a:t> </a:t>
                </a:r>
              </a:p>
            </p:txBody>
          </p:sp>
        </mc:Fallback>
      </mc:AlternateContent>
      <p:sp>
        <p:nvSpPr>
          <p:cNvPr id="4" name="Footer Placeholder 3">
            <a:extLst>
              <a:ext uri="{FF2B5EF4-FFF2-40B4-BE49-F238E27FC236}">
                <a16:creationId xmlns:a16="http://schemas.microsoft.com/office/drawing/2014/main" xmlns="" id="{CB4CF762-C861-4AF5-8697-68A6716B8865}"/>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882D8D00-F3C6-4888-8DC7-F6F9022AD77E}"/>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21</a:t>
            </a:fld>
            <a:endParaRPr lang="en-US">
              <a:solidFill>
                <a:srgbClr val="000000"/>
              </a:solidFill>
            </a:endParaRPr>
          </a:p>
        </p:txBody>
      </p:sp>
    </p:spTree>
    <p:extLst>
      <p:ext uri="{BB962C8B-B14F-4D97-AF65-F5344CB8AC3E}">
        <p14:creationId xmlns:p14="http://schemas.microsoft.com/office/powerpoint/2010/main" val="4001280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A0F17D-ADF4-482C-95A8-6B071B0AAF74}"/>
              </a:ext>
            </a:extLst>
          </p:cNvPr>
          <p:cNvSpPr>
            <a:spLocks noGrp="1"/>
          </p:cNvSpPr>
          <p:nvPr>
            <p:ph type="title"/>
          </p:nvPr>
        </p:nvSpPr>
        <p:spPr/>
        <p:txBody>
          <a:bodyPr/>
          <a:lstStyle/>
          <a:p>
            <a:r>
              <a:rPr lang="en-US" dirty="0"/>
              <a:t>Methodology – Term Selection</a:t>
            </a:r>
            <a:endParaRPr lang="x-none"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xmlns="" id="{A4E0430D-AD5C-4833-AED8-7F4F3AA45EB7}"/>
                  </a:ext>
                </a:extLst>
              </p:cNvPr>
              <p:cNvSpPr>
                <a:spLocks noGrp="1"/>
              </p:cNvSpPr>
              <p:nvPr>
                <p:ph idx="1"/>
              </p:nvPr>
            </p:nvSpPr>
            <p:spPr/>
            <p:txBody>
              <a:bodyPr/>
              <a:lstStyle/>
              <a:p>
                <a:r>
                  <a:rPr lang="en-US" dirty="0"/>
                  <a:t>MSC represents if a certain word is related to one of the </a:t>
                </a:r>
                <a:r>
                  <a:rPr lang="en-US" dirty="0" smtClean="0"/>
                  <a:t>base aspect mention </a:t>
                </a:r>
                <a:r>
                  <a:rPr lang="en-US" dirty="0"/>
                  <a:t>classes of our skeletal ontology</a:t>
                </a:r>
              </a:p>
              <a:p>
                <a:r>
                  <a:rPr lang="en-US" dirty="0"/>
                  <a:t>Higher is better</a:t>
                </a:r>
              </a:p>
              <a:p>
                <a:endParaRPr lang="en-US" dirty="0"/>
              </a:p>
              <a:p>
                <a14:m>
                  <m:oMath xmlns:m="http://schemas.openxmlformats.org/officeDocument/2006/math">
                    <m:r>
                      <a:rPr lang="en-US" b="0" i="1" smtClean="0">
                        <a:latin typeface="Cambria Math" panose="02040503050406030204" pitchFamily="18" charset="0"/>
                      </a:rPr>
                      <m:t>𝑀𝐶</m:t>
                    </m:r>
                    <m:sSub>
                      <m:sSubPr>
                        <m:ctrlPr>
                          <a:rPr lang="en-US" b="0" i="1" smtClean="0">
                            <a:latin typeface="Cambria Math"/>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𝑖</m:t>
                        </m:r>
                      </m:sub>
                    </m:sSub>
                    <m:r>
                      <a:rPr lang="en-US" b="0" i="1" smtClean="0">
                        <a:latin typeface="Cambria Math" panose="02040503050406030204" pitchFamily="18" charset="0"/>
                      </a:rPr>
                      <m:t>=</m:t>
                    </m:r>
                    <m:func>
                      <m:funcPr>
                        <m:ctrlPr>
                          <a:rPr lang="en-US" b="0" i="1" smtClean="0">
                            <a:latin typeface="Cambria Math"/>
                          </a:rPr>
                        </m:ctrlPr>
                      </m:funcPr>
                      <m:fName>
                        <m:limLow>
                          <m:limLowPr>
                            <m:ctrlPr>
                              <a:rPr lang="en-US" b="0" i="1" smtClean="0">
                                <a:latin typeface="Cambria Math"/>
                              </a:rPr>
                            </m:ctrlPr>
                          </m:limLowPr>
                          <m:e>
                            <m:r>
                              <m:rPr>
                                <m:sty m:val="p"/>
                              </m:rPr>
                              <a:rPr lang="en-US" b="0" i="0" smtClean="0">
                                <a:latin typeface="Cambria Math" panose="02040503050406030204" pitchFamily="18" charset="0"/>
                              </a:rPr>
                              <m:t>max</m:t>
                            </m:r>
                          </m:e>
                          <m:lim>
                            <m:r>
                              <a:rPr lang="en-US" i="1">
                                <a:latin typeface="Cambria Math" panose="02040503050406030204" pitchFamily="18" charset="0"/>
                              </a:rPr>
                              <m:t>𝑎</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𝐴</m:t>
                            </m:r>
                          </m:lim>
                        </m:limLow>
                      </m:fName>
                      <m:e>
                        <m:d>
                          <m:dPr>
                            <m:ctrlPr>
                              <a:rPr lang="en-US" b="0" i="1" smtClean="0">
                                <a:latin typeface="Cambria Math"/>
                              </a:rPr>
                            </m:ctrlPr>
                          </m:dPr>
                          <m:e>
                            <m:f>
                              <m:fPr>
                                <m:ctrlPr>
                                  <a:rPr lang="en-US" b="0" i="1" smtClean="0">
                                    <a:latin typeface="Cambria Math"/>
                                  </a:rPr>
                                </m:ctrlPr>
                              </m:fPr>
                              <m:num>
                                <m:sSub>
                                  <m:sSubPr>
                                    <m:ctrlPr>
                                      <a:rPr lang="en-US" b="0" i="1" smtClean="0">
                                        <a:latin typeface="Cambria Math"/>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𝑣</m:t>
                                    </m:r>
                                  </m:e>
                                  <m:sub>
                                    <m:r>
                                      <a:rPr lang="en-US" b="0" i="1" smtClean="0">
                                        <a:latin typeface="Cambria Math" panose="02040503050406030204" pitchFamily="18" charset="0"/>
                                        <a:ea typeface="Cambria Math" panose="02040503050406030204" pitchFamily="18" charset="0"/>
                                      </a:rPr>
                                      <m:t>𝑎</m:t>
                                    </m:r>
                                  </m:sub>
                                </m:sSub>
                                <m:r>
                                  <a:rPr lang="en-US" b="0" i="1" smtClean="0">
                                    <a:latin typeface="Cambria Math" panose="02040503050406030204" pitchFamily="18" charset="0"/>
                                    <a:ea typeface="Cambria Math" panose="02040503050406030204" pitchFamily="18" charset="0"/>
                                  </a:rPr>
                                  <m:t> </m:t>
                                </m:r>
                              </m:num>
                              <m:den>
                                <m:d>
                                  <m:dPr>
                                    <m:begChr m:val="|"/>
                                    <m:endChr m:val="|"/>
                                    <m:ctrlPr>
                                      <a:rPr lang="en-US" b="0" i="1" smtClean="0">
                                        <a:latin typeface="Cambria Math"/>
                                      </a:rPr>
                                    </m:ctrlPr>
                                  </m:dPr>
                                  <m:e>
                                    <m:d>
                                      <m:dPr>
                                        <m:begChr m:val="|"/>
                                        <m:endChr m:val="|"/>
                                        <m:ctrlPr>
                                          <a:rPr lang="en-US" b="0" i="1" smtClean="0">
                                            <a:latin typeface="Cambria Math"/>
                                          </a:rPr>
                                        </m:ctrlPr>
                                      </m:dPr>
                                      <m:e>
                                        <m:sSub>
                                          <m:sSubPr>
                                            <m:ctrlPr>
                                              <a:rPr lang="en-US" b="0" i="1" smtClean="0">
                                                <a:latin typeface="Cambria Math"/>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e>
                                    </m:d>
                                  </m:e>
                                </m:d>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 |</m:t>
                                </m:r>
                                <m:d>
                                  <m:dPr>
                                    <m:begChr m:val="|"/>
                                    <m:endChr m:val="|"/>
                                    <m:ctrlPr>
                                      <a:rPr lang="en-US" b="0" i="1" smtClean="0">
                                        <a:latin typeface="Cambria Math"/>
                                        <a:ea typeface="Cambria Math" panose="02040503050406030204" pitchFamily="18" charset="0"/>
                                      </a:rPr>
                                    </m:ctrlPr>
                                  </m:dPr>
                                  <m:e>
                                    <m:sSub>
                                      <m:sSubPr>
                                        <m:ctrlPr>
                                          <a:rPr lang="en-US" b="0" i="1" smtClean="0">
                                            <a:latin typeface="Cambria Math"/>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𝑣</m:t>
                                        </m:r>
                                      </m:e>
                                      <m:sub>
                                        <m:r>
                                          <a:rPr lang="en-US" b="0" i="1" smtClean="0">
                                            <a:latin typeface="Cambria Math" panose="02040503050406030204" pitchFamily="18" charset="0"/>
                                            <a:ea typeface="Cambria Math" panose="02040503050406030204" pitchFamily="18" charset="0"/>
                                          </a:rPr>
                                          <m:t>𝑎</m:t>
                                        </m:r>
                                      </m:sub>
                                    </m:sSub>
                                  </m:e>
                                </m:d>
                                <m:r>
                                  <a:rPr lang="en-US" b="0" i="1" smtClean="0">
                                    <a:latin typeface="Cambria Math" panose="02040503050406030204" pitchFamily="18" charset="0"/>
                                    <a:ea typeface="Cambria Math" panose="02040503050406030204" pitchFamily="18" charset="0"/>
                                  </a:rPr>
                                  <m:t>|</m:t>
                                </m:r>
                              </m:den>
                            </m:f>
                          </m:e>
                        </m:d>
                      </m:e>
                    </m:func>
                  </m:oMath>
                </a14:m>
                <a:r>
                  <a:rPr lang="en-US" dirty="0"/>
                  <a:t>,</a:t>
                </a:r>
              </a:p>
              <a:p>
                <a:pPr marL="0" indent="0">
                  <a:buNone/>
                </a:pPr>
                <a:r>
                  <a:rPr lang="en-US" dirty="0"/>
                  <a:t>    where:</a:t>
                </a:r>
              </a:p>
              <a:p>
                <a:pPr lvl="1">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𝐴</m:t>
                    </m:r>
                  </m:oMath>
                </a14:m>
                <a:r>
                  <a:rPr lang="en-US" dirty="0"/>
                  <a:t> is the set of </a:t>
                </a:r>
                <a:r>
                  <a:rPr lang="en-US" dirty="0" smtClean="0"/>
                  <a:t>base aspect mention classes</a:t>
                </a:r>
                <a:endParaRPr lang="en-US" dirty="0"/>
              </a:p>
              <a:p>
                <a:pPr lvl="1">
                  <a:buFont typeface="Arial" panose="020B0604020202020204" pitchFamily="34" charset="0"/>
                  <a:buChar char="•"/>
                </a:pPr>
                <a:endParaRPr lang="x-none" dirty="0"/>
              </a:p>
            </p:txBody>
          </p:sp>
        </mc:Choice>
        <mc:Fallback>
          <p:sp>
            <p:nvSpPr>
              <p:cNvPr id="3" name="Content Placeholder 2">
                <a:extLst>
                  <a:ext uri="{FF2B5EF4-FFF2-40B4-BE49-F238E27FC236}">
                    <a16:creationId xmlns:a16="http://schemas.microsoft.com/office/drawing/2014/main" xmlns:a14="http://schemas.microsoft.com/office/drawing/2010/main" xmlns="" id="{A4E0430D-AD5C-4833-AED8-7F4F3AA45EB7}"/>
                  </a:ext>
                </a:extLst>
              </p:cNvPr>
              <p:cNvSpPr>
                <a:spLocks noGrp="1" noRot="1" noChangeAspect="1" noMove="1" noResize="1" noEditPoints="1" noAdjustHandles="1" noChangeArrowheads="1" noChangeShapeType="1" noTextEdit="1"/>
              </p:cNvSpPr>
              <p:nvPr>
                <p:ph idx="1"/>
              </p:nvPr>
            </p:nvSpPr>
            <p:spPr>
              <a:blipFill rotWithShape="1">
                <a:blip r:embed="rId2"/>
                <a:stretch>
                  <a:fillRect l="-722" t="-943" r="-1500"/>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xmlns="" id="{F51B8FF3-B8D0-45AD-8DD6-B542C0FC6A90}"/>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BB26BE56-622B-4B45-8BC2-12D9F60CA8A6}"/>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22</a:t>
            </a:fld>
            <a:endParaRPr lang="en-US">
              <a:solidFill>
                <a:srgbClr val="000000"/>
              </a:solidFill>
            </a:endParaRPr>
          </a:p>
        </p:txBody>
      </p:sp>
    </p:spTree>
    <p:extLst>
      <p:ext uri="{BB962C8B-B14F-4D97-AF65-F5344CB8AC3E}">
        <p14:creationId xmlns:p14="http://schemas.microsoft.com/office/powerpoint/2010/main" val="4110949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7060BE-127E-4858-A07C-AA06FE64DAA2}"/>
              </a:ext>
            </a:extLst>
          </p:cNvPr>
          <p:cNvSpPr>
            <a:spLocks noGrp="1"/>
          </p:cNvSpPr>
          <p:nvPr>
            <p:ph type="title"/>
          </p:nvPr>
        </p:nvSpPr>
        <p:spPr/>
        <p:txBody>
          <a:bodyPr/>
          <a:lstStyle/>
          <a:p>
            <a:r>
              <a:rPr lang="en-US" dirty="0"/>
              <a:t>Methodology – Term Selection</a:t>
            </a:r>
            <a:endParaRPr lang="x-non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4FBB9904-48DE-4851-A10E-6D63E6F5BBC5}"/>
                  </a:ext>
                </a:extLst>
              </p:cNvPr>
              <p:cNvSpPr>
                <a:spLocks noGrp="1"/>
              </p:cNvSpPr>
              <p:nvPr>
                <p:ph idx="1"/>
              </p:nvPr>
            </p:nvSpPr>
            <p:spPr/>
            <p:txBody>
              <a:bodyPr/>
              <a:lstStyle/>
              <a:p>
                <a:r>
                  <a:rPr lang="en-US" dirty="0"/>
                  <a:t>The TS is the harmonic mean of the DS and MSC</a:t>
                </a:r>
              </a:p>
              <a:p>
                <a:endParaRPr lang="en-US" dirty="0"/>
              </a:p>
              <a:p>
                <a14:m>
                  <m:oMath xmlns:m="http://schemas.openxmlformats.org/officeDocument/2006/math">
                    <m:r>
                      <a:rPr lang="en-US" b="0" i="1" smtClean="0">
                        <a:latin typeface="Cambria Math" panose="02040503050406030204" pitchFamily="18" charset="0"/>
                      </a:rPr>
                      <m:t>𝑇</m:t>
                    </m:r>
                    <m:sSub>
                      <m:sSubPr>
                        <m:ctrlPr>
                          <a:rPr lang="en-US" b="0" i="1" smtClean="0">
                            <a:latin typeface="Cambria Math"/>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𝑖</m:t>
                        </m:r>
                      </m:sub>
                    </m:sSub>
                    <m:r>
                      <a:rPr lang="en-US" b="0" i="1" smtClean="0">
                        <a:latin typeface="Cambria Math" panose="02040503050406030204" pitchFamily="18" charset="0"/>
                      </a:rPr>
                      <m:t>=</m:t>
                    </m:r>
                    <m:f>
                      <m:fPr>
                        <m:ctrlPr>
                          <a:rPr lang="en-US" b="0" i="1" smtClean="0">
                            <a:latin typeface="Cambria Math"/>
                          </a:rPr>
                        </m:ctrlPr>
                      </m:fPr>
                      <m:num>
                        <m:r>
                          <a:rPr lang="en-US" b="0" i="1" smtClean="0">
                            <a:latin typeface="Cambria Math" panose="02040503050406030204" pitchFamily="18" charset="0"/>
                          </a:rPr>
                          <m:t>2</m:t>
                        </m:r>
                      </m:num>
                      <m:den>
                        <m:r>
                          <a:rPr lang="en-US" b="0" i="1" smtClean="0">
                            <a:latin typeface="Cambria Math" panose="02040503050406030204" pitchFamily="18" charset="0"/>
                          </a:rPr>
                          <m:t>𝐷</m:t>
                        </m:r>
                        <m:sSub>
                          <m:sSubPr>
                            <m:ctrlPr>
                              <a:rPr lang="en-US" b="0" i="1" smtClean="0">
                                <a:latin typeface="Cambria Math"/>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𝑖</m:t>
                            </m:r>
                          </m:sub>
                        </m:sSub>
                        <m:r>
                          <a:rPr lang="en-US" b="0" i="1" smtClean="0">
                            <a:latin typeface="Cambria Math" panose="02040503050406030204" pitchFamily="18" charset="0"/>
                          </a:rPr>
                          <m:t> +</m:t>
                        </m:r>
                        <m:sSup>
                          <m:sSupPr>
                            <m:ctrlPr>
                              <a:rPr lang="en-US" b="0" i="1" smtClean="0">
                                <a:latin typeface="Cambria Math"/>
                              </a:rPr>
                            </m:ctrlPr>
                          </m:sSupPr>
                          <m:e>
                            <m:r>
                              <a:rPr lang="en-US" i="1">
                                <a:latin typeface="Cambria Math" panose="02040503050406030204" pitchFamily="18" charset="0"/>
                              </a:rPr>
                              <m:t>𝑀𝑆</m:t>
                            </m:r>
                            <m:sSub>
                              <m:sSubPr>
                                <m:ctrlPr>
                                  <a:rPr lang="en-US" i="1">
                                    <a:latin typeface="Cambria Math"/>
                                  </a:rPr>
                                </m:ctrlPr>
                              </m:sSubPr>
                              <m:e>
                                <m:r>
                                  <a:rPr lang="en-US" i="1">
                                    <a:latin typeface="Cambria Math" panose="02040503050406030204" pitchFamily="18" charset="0"/>
                                  </a:rPr>
                                  <m:t>𝐶</m:t>
                                </m:r>
                              </m:e>
                              <m:sub>
                                <m:r>
                                  <a:rPr lang="en-US" i="1">
                                    <a:latin typeface="Cambria Math" panose="02040503050406030204" pitchFamily="18" charset="0"/>
                                  </a:rPr>
                                  <m:t>𝑖</m:t>
                                </m:r>
                              </m:sub>
                            </m:sSub>
                          </m:e>
                          <m:sup>
                            <m:r>
                              <a:rPr lang="en-US" b="0" i="1" smtClean="0">
                                <a:latin typeface="Cambria Math" panose="02040503050406030204" pitchFamily="18" charset="0"/>
                              </a:rPr>
                              <m:t>−1</m:t>
                            </m:r>
                          </m:sup>
                        </m:sSup>
                      </m:den>
                    </m:f>
                  </m:oMath>
                </a14:m>
                <a:endParaRPr lang="en-US" dirty="0"/>
              </a:p>
              <a:p>
                <a:endParaRPr lang="en-US" dirty="0"/>
              </a:p>
              <a:p>
                <a:r>
                  <a:rPr lang="en-US" dirty="0"/>
                  <a:t>We select all words with a TS above a certain threshold </a:t>
                </a:r>
                <a14:m>
                  <m:oMath xmlns:m="http://schemas.openxmlformats.org/officeDocument/2006/math">
                    <m:r>
                      <a:rPr lang="en-US" b="0" i="1" smtClean="0">
                        <a:latin typeface="Cambria Math" panose="02040503050406030204" pitchFamily="18" charset="0"/>
                      </a:rPr>
                      <m:t>𝑇</m:t>
                    </m:r>
                    <m:sSub>
                      <m:sSubPr>
                        <m:ctrlPr>
                          <a:rPr lang="en-US" b="0" i="1" smtClean="0">
                            <a:latin typeface="Cambria Math"/>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𝑙𝑐</m:t>
                        </m:r>
                      </m:sub>
                    </m:sSub>
                  </m:oMath>
                </a14:m>
                <a:endParaRPr lang="en-US" b="0" dirty="0"/>
              </a:p>
              <a:p>
                <a:endParaRPr lang="en-US" dirty="0"/>
              </a:p>
              <a:p>
                <a14:m>
                  <m:oMath xmlns:m="http://schemas.openxmlformats.org/officeDocument/2006/math">
                    <m:r>
                      <a:rPr lang="en-US" b="0" i="1" smtClean="0">
                        <a:latin typeface="Cambria Math" panose="02040503050406030204" pitchFamily="18" charset="0"/>
                      </a:rPr>
                      <m:t>𝑇</m:t>
                    </m:r>
                    <m:sSub>
                      <m:sSubPr>
                        <m:ctrlPr>
                          <a:rPr lang="en-US" b="0" i="1" smtClean="0">
                            <a:latin typeface="Cambria Math"/>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𝑙𝑐</m:t>
                        </m:r>
                      </m:sub>
                    </m:sSub>
                    <m:r>
                      <a:rPr lang="en-US" b="0" i="1" smtClean="0">
                        <a:latin typeface="Cambria Math" panose="02040503050406030204" pitchFamily="18" charset="0"/>
                      </a:rPr>
                      <m:t>=</m:t>
                    </m:r>
                    <m:func>
                      <m:funcPr>
                        <m:ctrlPr>
                          <a:rPr lang="en-US" b="0" i="1" smtClean="0">
                            <a:latin typeface="Cambria Math"/>
                          </a:rPr>
                        </m:ctrlPr>
                      </m:funcPr>
                      <m:fName>
                        <m:limLow>
                          <m:limLowPr>
                            <m:ctrlPr>
                              <a:rPr lang="en-US" b="0" i="1" smtClean="0">
                                <a:latin typeface="Cambria Math"/>
                              </a:rPr>
                            </m:ctrlPr>
                          </m:limLowPr>
                          <m:e>
                            <m:r>
                              <m:rPr>
                                <m:sty m:val="p"/>
                              </m:rPr>
                              <a:rPr lang="en-US" b="0" i="0" smtClean="0">
                                <a:latin typeface="Cambria Math" panose="02040503050406030204" pitchFamily="18" charset="0"/>
                              </a:rPr>
                              <m:t>max</m:t>
                            </m:r>
                          </m:e>
                          <m:lim>
                            <m:r>
                              <a:rPr lang="en-US" b="0" i="1" smtClean="0">
                                <a:latin typeface="Cambria Math" panose="02040503050406030204" pitchFamily="18" charset="0"/>
                              </a:rPr>
                              <m:t>𝑇</m:t>
                            </m:r>
                            <m:sSub>
                              <m:sSubPr>
                                <m:ctrlPr>
                                  <a:rPr lang="en-US" b="0" i="1" smtClean="0">
                                    <a:latin typeface="Cambria Math"/>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𝑙𝑐</m:t>
                                </m:r>
                              </m:sub>
                            </m:sSub>
                          </m:lim>
                        </m:limLow>
                      </m:fName>
                      <m:e>
                        <m:d>
                          <m:dPr>
                            <m:ctrlPr>
                              <a:rPr lang="en-US" b="0" i="1" smtClean="0">
                                <a:latin typeface="Cambria Math"/>
                              </a:rPr>
                            </m:ctrlPr>
                          </m:dPr>
                          <m:e>
                            <m:f>
                              <m:fPr>
                                <m:ctrlPr>
                                  <a:rPr lang="en-US" b="0" i="1" smtClean="0">
                                    <a:latin typeface="Cambria Math"/>
                                  </a:rPr>
                                </m:ctrlPr>
                              </m:fPr>
                              <m:num>
                                <m:r>
                                  <a:rPr lang="en-US" b="0" i="1" smtClean="0">
                                    <a:latin typeface="Cambria Math" panose="02040503050406030204" pitchFamily="18" charset="0"/>
                                  </a:rPr>
                                  <m:t>2</m:t>
                                </m:r>
                              </m:num>
                              <m:den>
                                <m:f>
                                  <m:fPr>
                                    <m:ctrlPr>
                                      <a:rPr lang="en-US" b="0" i="1" smtClean="0">
                                        <a:latin typeface="Cambria Math"/>
                                      </a:rPr>
                                    </m:ctrlPr>
                                  </m:fPr>
                                  <m:num>
                                    <m:r>
                                      <a:rPr lang="en-US" b="0" i="1" smtClean="0">
                                        <a:latin typeface="Cambria Math" panose="02040503050406030204" pitchFamily="18" charset="0"/>
                                      </a:rPr>
                                      <m:t>𝑛</m:t>
                                    </m:r>
                                  </m:num>
                                  <m:den>
                                    <m:r>
                                      <a:rPr lang="en-US" b="0" i="1" smtClean="0">
                                        <a:latin typeface="Cambria Math" panose="02040503050406030204" pitchFamily="18" charset="0"/>
                                      </a:rPr>
                                      <m:t>𝑎𝑐𝑐𝑒𝑝𝑡𝑒𝑑</m:t>
                                    </m:r>
                                  </m:den>
                                </m:f>
                                <m:r>
                                  <a:rPr lang="en-US" b="0" i="1" smtClean="0">
                                    <a:latin typeface="Cambria Math" panose="02040503050406030204" pitchFamily="18" charset="0"/>
                                  </a:rPr>
                                  <m:t>+</m:t>
                                </m:r>
                                <m:f>
                                  <m:fPr>
                                    <m:ctrlPr>
                                      <a:rPr lang="en-US" b="0" i="1" smtClean="0">
                                        <a:latin typeface="Cambria Math"/>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𝑎𝑐𝑐𝑒𝑝𝑡𝑒𝑑</m:t>
                                    </m:r>
                                  </m:den>
                                </m:f>
                              </m:den>
                            </m:f>
                          </m:e>
                        </m:d>
                      </m:e>
                    </m:func>
                  </m:oMath>
                </a14:m>
                <a:r>
                  <a:rPr lang="en-US" b="0" dirty="0"/>
                  <a:t>, </a:t>
                </a:r>
              </a:p>
              <a:p>
                <a:pPr marL="0" indent="0">
                  <a:buNone/>
                </a:pPr>
                <a:r>
                  <a:rPr lang="en-US" dirty="0"/>
                  <a:t>    where:</a:t>
                </a:r>
              </a:p>
              <a:p>
                <a:pPr lvl="1">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𝑛</m:t>
                    </m:r>
                  </m:oMath>
                </a14:m>
                <a:r>
                  <a:rPr lang="en-US" b="0" dirty="0"/>
                  <a:t> is the number of suggested terms</a:t>
                </a:r>
              </a:p>
              <a:p>
                <a:pPr lvl="1">
                  <a:buFont typeface="Arial" panose="020B0604020202020204" pitchFamily="34" charset="0"/>
                  <a:buChar char="•"/>
                </a:pPr>
                <a14:m>
                  <m:oMath xmlns:m="http://schemas.openxmlformats.org/officeDocument/2006/math">
                    <m:r>
                      <a:rPr lang="en-US" b="0" i="1" dirty="0" smtClean="0">
                        <a:latin typeface="Cambria Math" panose="02040503050406030204" pitchFamily="18" charset="0"/>
                      </a:rPr>
                      <m:t>𝑎</m:t>
                    </m:r>
                    <m:r>
                      <a:rPr lang="en-US" i="1" dirty="0" smtClean="0">
                        <a:latin typeface="Cambria Math" panose="02040503050406030204" pitchFamily="18" charset="0"/>
                      </a:rPr>
                      <m:t>𝑐𝑐𝑒𝑝𝑡𝑒𝑑</m:t>
                    </m:r>
                  </m:oMath>
                </a14:m>
                <a:r>
                  <a:rPr lang="en-US" dirty="0"/>
                  <a:t> is the number of accepted terms</a:t>
                </a:r>
                <a:endParaRPr lang="en-US" b="0" dirty="0"/>
              </a:p>
              <a:p>
                <a:endParaRPr lang="en-US" dirty="0"/>
              </a:p>
              <a:p>
                <a:endParaRPr lang="x-none" dirty="0"/>
              </a:p>
            </p:txBody>
          </p:sp>
        </mc:Choice>
        <mc:Fallback xmlns="">
          <p:sp>
            <p:nvSpPr>
              <p:cNvPr id="3" name="Content Placeholder 2">
                <a:extLst>
                  <a:ext uri="{FF2B5EF4-FFF2-40B4-BE49-F238E27FC236}">
                    <a16:creationId xmlns:a16="http://schemas.microsoft.com/office/drawing/2014/main" id="{4FBB9904-48DE-4851-A10E-6D63E6F5BBC5}"/>
                  </a:ext>
                </a:extLst>
              </p:cNvPr>
              <p:cNvSpPr>
                <a:spLocks noGrp="1" noRot="1" noChangeAspect="1" noMove="1" noResize="1" noEditPoints="1" noAdjustHandles="1" noChangeArrowheads="1" noChangeShapeType="1" noTextEdit="1"/>
              </p:cNvSpPr>
              <p:nvPr>
                <p:ph idx="1"/>
              </p:nvPr>
            </p:nvSpPr>
            <p:spPr>
              <a:blipFill>
                <a:blip r:embed="rId2"/>
                <a:stretch>
                  <a:fillRect l="-722" t="-943" b="-10782"/>
                </a:stretch>
              </a:blipFill>
            </p:spPr>
            <p:txBody>
              <a:bodyPr/>
              <a:lstStyle/>
              <a:p>
                <a:r>
                  <a:rPr lang="en-NL">
                    <a:noFill/>
                  </a:rPr>
                  <a:t> </a:t>
                </a:r>
              </a:p>
            </p:txBody>
          </p:sp>
        </mc:Fallback>
      </mc:AlternateContent>
      <p:sp>
        <p:nvSpPr>
          <p:cNvPr id="4" name="Footer Placeholder 3">
            <a:extLst>
              <a:ext uri="{FF2B5EF4-FFF2-40B4-BE49-F238E27FC236}">
                <a16:creationId xmlns:a16="http://schemas.microsoft.com/office/drawing/2014/main" xmlns="" id="{440397E0-4756-4FF6-9697-528667505377}"/>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7C9BFC1D-B982-47FE-97CE-54D984675053}"/>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val="1106374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8C3AFB-061E-471A-AD30-8263F07D1003}"/>
              </a:ext>
            </a:extLst>
          </p:cNvPr>
          <p:cNvSpPr>
            <a:spLocks noGrp="1"/>
          </p:cNvSpPr>
          <p:nvPr>
            <p:ph type="title"/>
          </p:nvPr>
        </p:nvSpPr>
        <p:spPr/>
        <p:txBody>
          <a:bodyPr/>
          <a:lstStyle/>
          <a:p>
            <a:r>
              <a:rPr lang="en-US" dirty="0"/>
              <a:t>Methodology – Term Selection</a:t>
            </a:r>
            <a:endParaRPr lang="x-none" dirty="0"/>
          </a:p>
        </p:txBody>
      </p:sp>
      <p:sp>
        <p:nvSpPr>
          <p:cNvPr id="3" name="Content Placeholder 2">
            <a:extLst>
              <a:ext uri="{FF2B5EF4-FFF2-40B4-BE49-F238E27FC236}">
                <a16:creationId xmlns:a16="http://schemas.microsoft.com/office/drawing/2014/main" xmlns:a14="http://schemas.microsoft.com/office/drawing/2010/main" xmlns:mc="http://schemas.openxmlformats.org/markup-compatibility/2006" xmlns="" id="{68A8C742-48D1-42D0-BBC2-0A16AEB09E94}"/>
              </a:ext>
            </a:extLst>
          </p:cNvPr>
          <p:cNvSpPr>
            <a:spLocks noGrp="1"/>
          </p:cNvSpPr>
          <p:nvPr>
            <p:ph idx="1"/>
          </p:nvPr>
        </p:nvSpPr>
        <p:spPr/>
        <p:txBody>
          <a:bodyPr/>
          <a:lstStyle/>
          <a:p>
            <a:r>
              <a:rPr lang="en-US" dirty="0" smtClean="0"/>
              <a:t>When a term exceeds the threshold, it is suggested to the user</a:t>
            </a:r>
          </a:p>
          <a:p>
            <a:endParaRPr lang="en-US" dirty="0"/>
          </a:p>
          <a:p>
            <a:r>
              <a:rPr lang="en-US" dirty="0"/>
              <a:t>If the term is accepted and a noun or </a:t>
            </a:r>
            <a:r>
              <a:rPr lang="en-US" dirty="0" smtClean="0"/>
              <a:t>verb, </a:t>
            </a:r>
            <a:r>
              <a:rPr lang="en-US" dirty="0"/>
              <a:t>the user decides if it refers to an aspect or sentiment</a:t>
            </a:r>
          </a:p>
          <a:p>
            <a:endParaRPr lang="en-US" dirty="0"/>
          </a:p>
          <a:p>
            <a:r>
              <a:rPr lang="en-US" dirty="0"/>
              <a:t>If the term belongs to </a:t>
            </a:r>
            <a:r>
              <a:rPr lang="en-US" dirty="0" smtClean="0"/>
              <a:t>a sentiment </a:t>
            </a:r>
            <a:r>
              <a:rPr lang="en-US" dirty="0"/>
              <a:t>the user must decide whether </a:t>
            </a:r>
            <a:r>
              <a:rPr lang="en-US" dirty="0" smtClean="0"/>
              <a:t>it is </a:t>
            </a:r>
            <a:r>
              <a:rPr lang="en-US" dirty="0"/>
              <a:t>a Type-1 </a:t>
            </a:r>
            <a:r>
              <a:rPr lang="en-US" dirty="0" smtClean="0"/>
              <a:t>sentiment mention or </a:t>
            </a:r>
            <a:r>
              <a:rPr lang="en-US" dirty="0"/>
              <a:t>not, if so, the user also decides the polarity </a:t>
            </a:r>
          </a:p>
          <a:p>
            <a:endParaRPr lang="en-US" dirty="0"/>
          </a:p>
          <a:p>
            <a:r>
              <a:rPr lang="en-US" dirty="0"/>
              <a:t>We select all words that have cosine similarity of 0.7 or higher to the accepted </a:t>
            </a:r>
            <a:r>
              <a:rPr lang="en-US" dirty="0" smtClean="0"/>
              <a:t>term</a:t>
            </a:r>
            <a:endParaRPr lang="x-none" dirty="0"/>
          </a:p>
        </p:txBody>
      </p:sp>
      <p:sp>
        <p:nvSpPr>
          <p:cNvPr id="4" name="Footer Placeholder 3">
            <a:extLst>
              <a:ext uri="{FF2B5EF4-FFF2-40B4-BE49-F238E27FC236}">
                <a16:creationId xmlns:a16="http://schemas.microsoft.com/office/drawing/2014/main" xmlns="" id="{9ED1502B-6118-492F-82A9-7DF144440362}"/>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348CD59E-F99F-4A4E-841B-DF82E624CD3D}"/>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24</a:t>
            </a:fld>
            <a:endParaRPr lang="en-US">
              <a:solidFill>
                <a:srgbClr val="000000"/>
              </a:solidFill>
            </a:endParaRPr>
          </a:p>
        </p:txBody>
      </p:sp>
    </p:spTree>
    <p:extLst>
      <p:ext uri="{BB962C8B-B14F-4D97-AF65-F5344CB8AC3E}">
        <p14:creationId xmlns:p14="http://schemas.microsoft.com/office/powerpoint/2010/main" val="475953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D312A6-B1A4-4A52-B2E7-6D3AF7A782E3}"/>
              </a:ext>
            </a:extLst>
          </p:cNvPr>
          <p:cNvSpPr>
            <a:spLocks noGrp="1"/>
          </p:cNvSpPr>
          <p:nvPr>
            <p:ph type="title"/>
          </p:nvPr>
        </p:nvSpPr>
        <p:spPr/>
        <p:txBody>
          <a:bodyPr/>
          <a:lstStyle/>
          <a:p>
            <a:r>
              <a:rPr lang="en-US" dirty="0"/>
              <a:t>Methodology – Sentiment Term Clustering</a:t>
            </a:r>
            <a:endParaRPr lang="x-none" dirty="0"/>
          </a:p>
        </p:txBody>
      </p:sp>
      <p:sp>
        <p:nvSpPr>
          <p:cNvPr id="3" name="Content Placeholder 2">
            <a:extLst>
              <a:ext uri="{FF2B5EF4-FFF2-40B4-BE49-F238E27FC236}">
                <a16:creationId xmlns:a16="http://schemas.microsoft.com/office/drawing/2014/main" xmlns="" id="{5148EE2A-6AE0-454D-B1B4-14476A2B0218}"/>
              </a:ext>
            </a:extLst>
          </p:cNvPr>
          <p:cNvSpPr>
            <a:spLocks noGrp="1"/>
          </p:cNvSpPr>
          <p:nvPr>
            <p:ph idx="1"/>
          </p:nvPr>
        </p:nvSpPr>
        <p:spPr/>
        <p:txBody>
          <a:bodyPr/>
          <a:lstStyle/>
          <a:p>
            <a:r>
              <a:rPr lang="en-US" dirty="0"/>
              <a:t>We want to both determine </a:t>
            </a:r>
            <a:r>
              <a:rPr lang="en-US" dirty="0" smtClean="0"/>
              <a:t>the polarity </a:t>
            </a:r>
            <a:r>
              <a:rPr lang="en-US" dirty="0"/>
              <a:t>of our sentiment terms and what </a:t>
            </a:r>
            <a:r>
              <a:rPr lang="en-US" dirty="0" smtClean="0"/>
              <a:t>base aspect mention class(</a:t>
            </a:r>
            <a:r>
              <a:rPr lang="en-US" dirty="0" err="1" smtClean="0"/>
              <a:t>es</a:t>
            </a:r>
            <a:r>
              <a:rPr lang="en-US" dirty="0" smtClean="0"/>
              <a:t>) the </a:t>
            </a:r>
            <a:r>
              <a:rPr lang="en-US" dirty="0"/>
              <a:t>term belongs to</a:t>
            </a:r>
          </a:p>
          <a:p>
            <a:endParaRPr lang="en-US" dirty="0"/>
          </a:p>
          <a:p>
            <a:r>
              <a:rPr lang="en-US" dirty="0"/>
              <a:t>Calculate cosine similarity of our term to </a:t>
            </a:r>
            <a:r>
              <a:rPr lang="en-US" dirty="0" smtClean="0"/>
              <a:t>base </a:t>
            </a:r>
            <a:r>
              <a:rPr lang="en-US" dirty="0" smtClean="0"/>
              <a:t>aspect mention </a:t>
            </a:r>
            <a:r>
              <a:rPr lang="en-US" dirty="0"/>
              <a:t>classes and rank them in descending order</a:t>
            </a:r>
          </a:p>
          <a:p>
            <a:endParaRPr lang="en-US" dirty="0"/>
          </a:p>
          <a:p>
            <a:pPr marL="0" indent="0">
              <a:buNone/>
            </a:pPr>
            <a:endParaRPr lang="x-none" dirty="0"/>
          </a:p>
        </p:txBody>
      </p:sp>
      <p:sp>
        <p:nvSpPr>
          <p:cNvPr id="4" name="Footer Placeholder 3">
            <a:extLst>
              <a:ext uri="{FF2B5EF4-FFF2-40B4-BE49-F238E27FC236}">
                <a16:creationId xmlns:a16="http://schemas.microsoft.com/office/drawing/2014/main" xmlns="" id="{0D6C08E2-FD6F-4995-ACAD-1C1DB9FBA1A9}"/>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CCD27DB9-6011-48B1-811C-61387AA8302B}"/>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25</a:t>
            </a:fld>
            <a:endParaRPr lang="en-US">
              <a:solidFill>
                <a:srgbClr val="000000"/>
              </a:solidFill>
            </a:endParaRPr>
          </a:p>
        </p:txBody>
      </p:sp>
    </p:spTree>
    <p:extLst>
      <p:ext uri="{BB962C8B-B14F-4D97-AF65-F5344CB8AC3E}">
        <p14:creationId xmlns:p14="http://schemas.microsoft.com/office/powerpoint/2010/main" val="3015310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1D212-BDB5-4560-A447-42F1F88AACA9}"/>
              </a:ext>
            </a:extLst>
          </p:cNvPr>
          <p:cNvSpPr>
            <a:spLocks noGrp="1"/>
          </p:cNvSpPr>
          <p:nvPr>
            <p:ph type="title"/>
          </p:nvPr>
        </p:nvSpPr>
        <p:spPr/>
        <p:txBody>
          <a:bodyPr/>
          <a:lstStyle/>
          <a:p>
            <a:r>
              <a:rPr lang="en-US" dirty="0"/>
              <a:t>Methodology – Sentiment Term Clustering</a:t>
            </a:r>
            <a:endParaRPr lang="x-non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1FB088A3-65F6-4144-999B-38F115C06FBF}"/>
                  </a:ext>
                </a:extLst>
              </p:cNvPr>
              <p:cNvSpPr>
                <a:spLocks noGrp="1"/>
              </p:cNvSpPr>
              <p:nvPr>
                <p:ph idx="1"/>
              </p:nvPr>
            </p:nvSpPr>
            <p:spPr/>
            <p:txBody>
              <a:bodyPr/>
              <a:lstStyle/>
              <a:p>
                <a:r>
                  <a:rPr lang="en-US" dirty="0"/>
                  <a:t>Predict polarity of sentiment words by calculating both positive and negative scores</a:t>
                </a:r>
              </a:p>
              <a:p>
                <a:endParaRPr lang="en-US" dirty="0"/>
              </a:p>
              <a:p>
                <a14:m>
                  <m:oMath xmlns:m="http://schemas.openxmlformats.org/officeDocument/2006/math">
                    <m:r>
                      <a:rPr lang="en-US" b="0" i="1" smtClean="0">
                        <a:latin typeface="Cambria Math" panose="02040503050406030204" pitchFamily="18" charset="0"/>
                      </a:rPr>
                      <m:t>𝑃</m:t>
                    </m:r>
                    <m:sSub>
                      <m:sSubPr>
                        <m:ctrlPr>
                          <a:rPr lang="en-US" b="0" i="1" smtClean="0">
                            <a:latin typeface="Cambria Math"/>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𝑖</m:t>
                        </m:r>
                      </m:sub>
                    </m:sSub>
                    <m:r>
                      <a:rPr lang="en-US" b="0" i="1" smtClean="0">
                        <a:latin typeface="Cambria Math" panose="02040503050406030204" pitchFamily="18" charset="0"/>
                      </a:rPr>
                      <m:t>=</m:t>
                    </m:r>
                    <m:func>
                      <m:funcPr>
                        <m:ctrlPr>
                          <a:rPr lang="en-US" b="0" i="1" smtClean="0">
                            <a:latin typeface="Cambria Math"/>
                          </a:rPr>
                        </m:ctrlPr>
                      </m:funcPr>
                      <m:fName>
                        <m:limLow>
                          <m:limLowPr>
                            <m:ctrlPr>
                              <a:rPr lang="en-US" b="0" i="1" smtClean="0">
                                <a:latin typeface="Cambria Math"/>
                              </a:rPr>
                            </m:ctrlPr>
                          </m:limLowPr>
                          <m:e>
                            <m:r>
                              <m:rPr>
                                <m:sty m:val="p"/>
                              </m:rPr>
                              <a:rPr lang="en-US" b="0" i="0" smtClean="0">
                                <a:latin typeface="Cambria Math" panose="02040503050406030204" pitchFamily="18" charset="0"/>
                              </a:rPr>
                              <m:t>max</m:t>
                            </m:r>
                          </m:e>
                          <m:lim>
                            <m:r>
                              <a:rPr lang="en-US" b="0" i="1" smtClean="0">
                                <a:latin typeface="Cambria Math" panose="02040503050406030204" pitchFamily="18" charset="0"/>
                              </a:rPr>
                              <m:t>𝑝</m:t>
                            </m:r>
                            <m:r>
                              <a:rPr lang="en-US" i="1">
                                <a:latin typeface="Cambria Math" panose="02040503050406030204" pitchFamily="18" charset="0"/>
                              </a:rPr>
                              <m:t>∈</m:t>
                            </m:r>
                            <m:r>
                              <a:rPr lang="en-US" i="1">
                                <a:latin typeface="Cambria Math" panose="02040503050406030204" pitchFamily="18" charset="0"/>
                              </a:rPr>
                              <m:t>𝑃</m:t>
                            </m:r>
                          </m:lim>
                        </m:limLow>
                      </m:fName>
                      <m:e>
                        <m:d>
                          <m:dPr>
                            <m:ctrlPr>
                              <a:rPr lang="en-US" b="0" i="1" smtClean="0">
                                <a:latin typeface="Cambria Math"/>
                              </a:rPr>
                            </m:ctrlPr>
                          </m:dPr>
                          <m:e>
                            <m:f>
                              <m:fPr>
                                <m:ctrlPr>
                                  <a:rPr lang="en-US" b="0" i="1" smtClean="0">
                                    <a:latin typeface="Cambria Math"/>
                                  </a:rPr>
                                </m:ctrlPr>
                              </m:fPr>
                              <m:num>
                                <m:sSub>
                                  <m:sSubPr>
                                    <m:ctrlPr>
                                      <a:rPr lang="en-US" b="0" i="1" smtClean="0">
                                        <a:latin typeface="Cambria Math"/>
                                      </a:rPr>
                                    </m:ctrlPr>
                                  </m:sSubPr>
                                  <m:e>
                                    <m:r>
                                      <a:rPr lang="en-US" b="1" i="1" smtClean="0">
                                        <a:latin typeface="Cambria Math" panose="02040503050406030204" pitchFamily="18" charset="0"/>
                                      </a:rPr>
                                      <m:t>𝒗</m:t>
                                    </m:r>
                                  </m:e>
                                  <m:sub>
                                    <m:r>
                                      <a:rPr lang="en-US" b="0" i="1" smtClean="0">
                                        <a:latin typeface="Cambria Math" panose="02040503050406030204" pitchFamily="18" charset="0"/>
                                      </a:rPr>
                                      <m:t>𝑖</m:t>
                                    </m:r>
                                  </m:sub>
                                </m:sSub>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a:ea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𝒗</m:t>
                                    </m:r>
                                  </m:e>
                                  <m:sub>
                                    <m:r>
                                      <a:rPr lang="en-US" b="0" i="1" smtClean="0">
                                        <a:latin typeface="Cambria Math" panose="02040503050406030204" pitchFamily="18" charset="0"/>
                                        <a:ea typeface="Cambria Math" panose="02040503050406030204" pitchFamily="18" charset="0"/>
                                      </a:rPr>
                                      <m:t>𝑝</m:t>
                                    </m:r>
                                  </m:sub>
                                </m:sSub>
                              </m:num>
                              <m:den>
                                <m:r>
                                  <a:rPr lang="en-US" b="0" i="1" smtClean="0">
                                    <a:latin typeface="Cambria Math" panose="02040503050406030204" pitchFamily="18" charset="0"/>
                                  </a:rPr>
                                  <m:t>‖</m:t>
                                </m:r>
                                <m:sSub>
                                  <m:sSubPr>
                                    <m:ctrlPr>
                                      <a:rPr lang="en-US" b="0" i="1" smtClean="0">
                                        <a:latin typeface="Cambria Math"/>
                                      </a:rPr>
                                    </m:ctrlPr>
                                  </m:sSubPr>
                                  <m:e>
                                    <m:r>
                                      <a:rPr lang="en-US" b="1" i="1" smtClean="0">
                                        <a:latin typeface="Cambria Math" panose="02040503050406030204" pitchFamily="18" charset="0"/>
                                      </a:rPr>
                                      <m:t>𝒗</m:t>
                                    </m:r>
                                  </m:e>
                                  <m:sub>
                                    <m:r>
                                      <a:rPr lang="en-US" b="0" i="1" smtClean="0">
                                        <a:latin typeface="Cambria Math" panose="02040503050406030204" pitchFamily="18" charset="0"/>
                                      </a:rPr>
                                      <m:t>𝑖</m:t>
                                    </m:r>
                                  </m:sub>
                                </m:sSub>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 </m:t>
                                    </m:r>
                                    <m:r>
                                      <a:rPr lang="en-US" b="1" i="1" smtClean="0">
                                        <a:latin typeface="Cambria Math" panose="02040503050406030204" pitchFamily="18" charset="0"/>
                                        <a:ea typeface="Cambria Math" panose="02040503050406030204" pitchFamily="18" charset="0"/>
                                      </a:rPr>
                                      <m:t>𝒗</m:t>
                                    </m:r>
                                  </m:e>
                                  <m:sub>
                                    <m:r>
                                      <a:rPr lang="en-US" b="0" i="1" smtClean="0">
                                        <a:latin typeface="Cambria Math" panose="02040503050406030204" pitchFamily="18" charset="0"/>
                                        <a:ea typeface="Cambria Math" panose="02040503050406030204" pitchFamily="18" charset="0"/>
                                      </a:rPr>
                                      <m:t>𝑝</m:t>
                                    </m:r>
                                  </m:sub>
                                </m:sSub>
                                <m:r>
                                  <a:rPr lang="en-US" b="0" i="1" smtClean="0">
                                    <a:latin typeface="Cambria Math" panose="02040503050406030204" pitchFamily="18" charset="0"/>
                                    <a:ea typeface="Cambria Math" panose="02040503050406030204" pitchFamily="18" charset="0"/>
                                  </a:rPr>
                                  <m:t>‖</m:t>
                                </m:r>
                              </m:den>
                            </m:f>
                          </m:e>
                        </m:d>
                      </m:e>
                    </m:func>
                  </m:oMath>
                </a14:m>
                <a:r>
                  <a:rPr lang="en-US" dirty="0"/>
                  <a:t>, 			</a:t>
                </a:r>
                <a14:m>
                  <m:oMath xmlns:m="http://schemas.openxmlformats.org/officeDocument/2006/math">
                    <m:r>
                      <a:rPr lang="en-US" b="0" i="1" smtClean="0">
                        <a:latin typeface="Cambria Math" panose="02040503050406030204" pitchFamily="18" charset="0"/>
                      </a:rPr>
                      <m:t>𝑁</m:t>
                    </m:r>
                    <m:sSub>
                      <m:sSubPr>
                        <m:ctrlPr>
                          <a:rPr lang="en-US" b="0" i="1" smtClean="0">
                            <a:latin typeface="Cambria Math"/>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𝑖</m:t>
                        </m:r>
                      </m:sub>
                    </m:sSub>
                    <m:r>
                      <a:rPr lang="en-US" b="0" i="1" smtClean="0">
                        <a:latin typeface="Cambria Math" panose="02040503050406030204" pitchFamily="18" charset="0"/>
                      </a:rPr>
                      <m:t>=</m:t>
                    </m:r>
                    <m:func>
                      <m:funcPr>
                        <m:ctrlPr>
                          <a:rPr lang="en-US" b="0" i="1" smtClean="0">
                            <a:latin typeface="Cambria Math"/>
                          </a:rPr>
                        </m:ctrlPr>
                      </m:funcPr>
                      <m:fName>
                        <m:limLow>
                          <m:limLowPr>
                            <m:ctrlPr>
                              <a:rPr lang="en-US" b="0" i="1" smtClean="0">
                                <a:latin typeface="Cambria Math"/>
                              </a:rPr>
                            </m:ctrlPr>
                          </m:limLowPr>
                          <m:e>
                            <m:r>
                              <m:rPr>
                                <m:sty m:val="p"/>
                              </m:rPr>
                              <a:rPr lang="en-US" b="0" i="0" smtClean="0">
                                <a:latin typeface="Cambria Math" panose="02040503050406030204" pitchFamily="18" charset="0"/>
                              </a:rPr>
                              <m:t>max</m:t>
                            </m:r>
                          </m:e>
                          <m:lim>
                            <m:r>
                              <a:rPr lang="en-US" b="0" i="1" smtClean="0">
                                <a:latin typeface="Cambria Math" panose="02040503050406030204" pitchFamily="18" charset="0"/>
                              </a:rPr>
                              <m:t>𝑛</m:t>
                            </m:r>
                            <m:r>
                              <a:rPr lang="en-US" i="1">
                                <a:latin typeface="Cambria Math" panose="02040503050406030204" pitchFamily="18" charset="0"/>
                              </a:rPr>
                              <m:t>∈</m:t>
                            </m:r>
                            <m:r>
                              <a:rPr lang="en-US" b="0" i="1" smtClean="0">
                                <a:latin typeface="Cambria Math" panose="02040503050406030204" pitchFamily="18" charset="0"/>
                              </a:rPr>
                              <m:t>𝑁</m:t>
                            </m:r>
                          </m:lim>
                        </m:limLow>
                      </m:fName>
                      <m:e>
                        <m:d>
                          <m:dPr>
                            <m:ctrlPr>
                              <a:rPr lang="en-US" b="0" i="1" smtClean="0">
                                <a:latin typeface="Cambria Math"/>
                              </a:rPr>
                            </m:ctrlPr>
                          </m:dPr>
                          <m:e>
                            <m:f>
                              <m:fPr>
                                <m:ctrlPr>
                                  <a:rPr lang="en-US" i="1">
                                    <a:latin typeface="Cambria Math"/>
                                  </a:rPr>
                                </m:ctrlPr>
                              </m:fPr>
                              <m:num>
                                <m:sSub>
                                  <m:sSubPr>
                                    <m:ctrlPr>
                                      <a:rPr lang="en-US" i="1">
                                        <a:latin typeface="Cambria Math"/>
                                      </a:rPr>
                                    </m:ctrlPr>
                                  </m:sSubPr>
                                  <m:e>
                                    <m:r>
                                      <a:rPr lang="en-US" b="1" i="1">
                                        <a:latin typeface="Cambria Math" panose="02040503050406030204" pitchFamily="18" charset="0"/>
                                      </a:rPr>
                                      <m:t>𝒗</m:t>
                                    </m:r>
                                  </m:e>
                                  <m:sub>
                                    <m:r>
                                      <a:rPr lang="en-US" i="1">
                                        <a:latin typeface="Cambria Math" panose="02040503050406030204" pitchFamily="18" charset="0"/>
                                      </a:rPr>
                                      <m:t>𝑖</m:t>
                                    </m:r>
                                  </m:sub>
                                </m:sSub>
                                <m:r>
                                  <a:rPr lang="en-US" i="1">
                                    <a:latin typeface="Cambria Math" panose="02040503050406030204" pitchFamily="18" charset="0"/>
                                  </a:rPr>
                                  <m:t> </m:t>
                                </m:r>
                                <m:r>
                                  <a:rPr lang="en-US" i="1">
                                    <a:latin typeface="Cambria Math" panose="02040503050406030204" pitchFamily="18" charset="0"/>
                                    <a:ea typeface="Cambria Math" panose="02040503050406030204" pitchFamily="18" charset="0"/>
                                  </a:rPr>
                                  <m:t>∙</m:t>
                                </m:r>
                                <m:sSub>
                                  <m:sSubPr>
                                    <m:ctrlPr>
                                      <a:rPr lang="en-US" i="1">
                                        <a:latin typeface="Cambria Math"/>
                                        <a:ea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𝒗</m:t>
                                    </m:r>
                                  </m:e>
                                  <m:sub>
                                    <m:r>
                                      <a:rPr lang="en-US" b="0" i="1" smtClean="0">
                                        <a:latin typeface="Cambria Math" panose="02040503050406030204" pitchFamily="18" charset="0"/>
                                        <a:ea typeface="Cambria Math" panose="02040503050406030204" pitchFamily="18" charset="0"/>
                                      </a:rPr>
                                      <m:t>𝑛</m:t>
                                    </m:r>
                                  </m:sub>
                                </m:sSub>
                              </m:num>
                              <m:den>
                                <m:r>
                                  <a:rPr lang="en-US" i="1">
                                    <a:latin typeface="Cambria Math" panose="02040503050406030204" pitchFamily="18" charset="0"/>
                                  </a:rPr>
                                  <m:t>‖</m:t>
                                </m:r>
                                <m:sSub>
                                  <m:sSubPr>
                                    <m:ctrlPr>
                                      <a:rPr lang="en-US" i="1">
                                        <a:latin typeface="Cambria Math"/>
                                      </a:rPr>
                                    </m:ctrlPr>
                                  </m:sSubPr>
                                  <m:e>
                                    <m:r>
                                      <a:rPr lang="en-US" b="1" i="1">
                                        <a:latin typeface="Cambria Math" panose="02040503050406030204" pitchFamily="18" charset="0"/>
                                      </a:rPr>
                                      <m:t>𝒗</m:t>
                                    </m:r>
                                  </m:e>
                                  <m:sub>
                                    <m:r>
                                      <a:rPr lang="en-US" i="1">
                                        <a:latin typeface="Cambria Math" panose="02040503050406030204" pitchFamily="18" charset="0"/>
                                      </a:rPr>
                                      <m:t>𝑖</m:t>
                                    </m:r>
                                  </m:sub>
                                </m:sSub>
                                <m:r>
                                  <a:rPr lang="en-US" i="1">
                                    <a:latin typeface="Cambria Math" panose="02040503050406030204" pitchFamily="18" charset="0"/>
                                  </a:rPr>
                                  <m:t> ‖</m:t>
                                </m:r>
                                <m:r>
                                  <a:rPr lang="en-US" i="1">
                                    <a:latin typeface="Cambria Math" panose="02040503050406030204" pitchFamily="18" charset="0"/>
                                    <a:ea typeface="Cambria Math" panose="02040503050406030204" pitchFamily="18" charset="0"/>
                                  </a:rPr>
                                  <m:t>∙‖</m:t>
                                </m:r>
                                <m:sSub>
                                  <m:sSubPr>
                                    <m:ctrlPr>
                                      <a:rPr lang="en-US" i="1">
                                        <a:latin typeface="Cambria Math"/>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 </m:t>
                                    </m:r>
                                    <m:r>
                                      <a:rPr lang="en-US" b="1" i="1">
                                        <a:latin typeface="Cambria Math" panose="02040503050406030204" pitchFamily="18" charset="0"/>
                                        <a:ea typeface="Cambria Math" panose="02040503050406030204" pitchFamily="18" charset="0"/>
                                      </a:rPr>
                                      <m:t>𝒗</m:t>
                                    </m:r>
                                  </m:e>
                                  <m:sub>
                                    <m:r>
                                      <a:rPr lang="en-US" b="0" i="1" smtClean="0">
                                        <a:latin typeface="Cambria Math" panose="02040503050406030204" pitchFamily="18" charset="0"/>
                                        <a:ea typeface="Cambria Math" panose="02040503050406030204" pitchFamily="18" charset="0"/>
                                      </a:rPr>
                                      <m:t>𝑛</m:t>
                                    </m:r>
                                  </m:sub>
                                </m:sSub>
                                <m:r>
                                  <a:rPr lang="en-US" i="1">
                                    <a:latin typeface="Cambria Math" panose="02040503050406030204" pitchFamily="18" charset="0"/>
                                    <a:ea typeface="Cambria Math" panose="02040503050406030204" pitchFamily="18" charset="0"/>
                                  </a:rPr>
                                  <m:t>‖</m:t>
                                </m:r>
                              </m:den>
                            </m:f>
                          </m:e>
                        </m:d>
                      </m:e>
                    </m:func>
                  </m:oMath>
                </a14:m>
                <a:r>
                  <a:rPr lang="en-US" dirty="0"/>
                  <a:t>,</a:t>
                </a:r>
              </a:p>
              <a:p>
                <a:pPr marL="0" indent="0">
                  <a:buNone/>
                </a:pPr>
                <a:r>
                  <a:rPr lang="en-US" dirty="0"/>
                  <a:t>    where:</a:t>
                </a:r>
              </a:p>
              <a:p>
                <a:pPr lvl="1">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𝑁</m:t>
                    </m:r>
                  </m:oMath>
                </a14:m>
                <a:r>
                  <a:rPr lang="en-US" dirty="0"/>
                  <a:t> is a collection of negative words with different intensities</a:t>
                </a:r>
              </a:p>
              <a:p>
                <a:pPr lvl="1">
                  <a:buFont typeface="Arial" panose="020B0604020202020204" pitchFamily="34" charset="0"/>
                  <a:buChar char="•"/>
                </a:pPr>
                <a14:m>
                  <m:oMath xmlns:m="http://schemas.openxmlformats.org/officeDocument/2006/math">
                    <m:r>
                      <a:rPr lang="en-US" i="1" dirty="0" smtClean="0">
                        <a:latin typeface="Cambria Math" panose="02040503050406030204" pitchFamily="18" charset="0"/>
                      </a:rPr>
                      <m:t>𝑃</m:t>
                    </m:r>
                  </m:oMath>
                </a14:m>
                <a:r>
                  <a:rPr lang="en-US" dirty="0"/>
                  <a:t> is a collection of positive words with different intensities</a:t>
                </a:r>
              </a:p>
              <a:p>
                <a:endParaRPr lang="en-US" dirty="0"/>
              </a:p>
              <a:p>
                <a:r>
                  <a:rPr lang="en-US" dirty="0"/>
                  <a:t>N contains </a:t>
                </a:r>
                <a:r>
                  <a:rPr lang="en-US" b="0" i="0" dirty="0">
                    <a:effectLst/>
                    <a:latin typeface="Arial" panose="020B0604020202020204" pitchFamily="34" charset="0"/>
                  </a:rPr>
                  <a:t>‘bad’, ‘awful’, ‘horrible’, ‘terrible’, ‘poor’, ‘lousy’, ‘shitty’, ‘horrid’</a:t>
                </a:r>
              </a:p>
              <a:p>
                <a:r>
                  <a:rPr lang="en-US" dirty="0">
                    <a:latin typeface="Arial" panose="020B0604020202020204" pitchFamily="34" charset="0"/>
                  </a:rPr>
                  <a:t>P contains </a:t>
                </a:r>
                <a:r>
                  <a:rPr lang="en-US" dirty="0">
                    <a:solidFill>
                      <a:srgbClr val="000000"/>
                    </a:solidFill>
                    <a:effectLst/>
                    <a:latin typeface="Arial" panose="020B0604020202020204" pitchFamily="34" charset="0"/>
                  </a:rPr>
                  <a:t>good’, ‘decent’, ‘great’, ‘tasty’, ‘fantastic’, </a:t>
                </a:r>
                <a:r>
                  <a:rPr lang="en-US" b="0" i="0" dirty="0">
                    <a:solidFill>
                      <a:srgbClr val="000000"/>
                    </a:solidFill>
                    <a:effectLst/>
                    <a:latin typeface="Arial" panose="020B0604020202020204" pitchFamily="34" charset="0"/>
                  </a:rPr>
                  <a:t>‘solid’, ‘yummy’, ‘terrific’</a:t>
                </a:r>
                <a:r>
                  <a:rPr lang="en-US" dirty="0">
                    <a:solidFill>
                      <a:srgbClr val="000000"/>
                    </a:solidFill>
                    <a:effectLst/>
                    <a:latin typeface="Arial" panose="020B0604020202020204" pitchFamily="34" charset="0"/>
                  </a:rPr>
                  <a:t/>
                </a:r>
                <a:br>
                  <a:rPr lang="en-US" dirty="0">
                    <a:solidFill>
                      <a:srgbClr val="000000"/>
                    </a:solidFill>
                    <a:effectLst/>
                    <a:latin typeface="Arial" panose="020B0604020202020204" pitchFamily="34" charset="0"/>
                  </a:rPr>
                </a:br>
                <a:r>
                  <a:rPr lang="en-US" dirty="0"/>
                  <a:t/>
                </a:r>
                <a:br>
                  <a:rPr lang="en-US" dirty="0"/>
                </a:br>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1FB088A3-65F6-4144-999B-38F115C06FBF}"/>
                  </a:ext>
                </a:extLst>
              </p:cNvPr>
              <p:cNvSpPr>
                <a:spLocks noGrp="1" noRot="1" noChangeAspect="1" noMove="1" noResize="1" noEditPoints="1" noAdjustHandles="1" noChangeArrowheads="1" noChangeShapeType="1" noTextEdit="1"/>
              </p:cNvSpPr>
              <p:nvPr>
                <p:ph idx="1"/>
              </p:nvPr>
            </p:nvSpPr>
            <p:spPr>
              <a:blipFill>
                <a:blip r:embed="rId2"/>
                <a:stretch>
                  <a:fillRect l="-722" t="-943" b="-3639"/>
                </a:stretch>
              </a:blipFill>
            </p:spPr>
            <p:txBody>
              <a:bodyPr/>
              <a:lstStyle/>
              <a:p>
                <a:r>
                  <a:rPr lang="en-NL">
                    <a:noFill/>
                  </a:rPr>
                  <a:t> </a:t>
                </a:r>
              </a:p>
            </p:txBody>
          </p:sp>
        </mc:Fallback>
      </mc:AlternateContent>
      <p:sp>
        <p:nvSpPr>
          <p:cNvPr id="4" name="Footer Placeholder 3">
            <a:extLst>
              <a:ext uri="{FF2B5EF4-FFF2-40B4-BE49-F238E27FC236}">
                <a16:creationId xmlns:a16="http://schemas.microsoft.com/office/drawing/2014/main" xmlns="" id="{2A3FE6C7-3199-421E-96F9-3A57D992341D}"/>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A62F8C12-8B54-4492-BFA4-82F74B1BA342}"/>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26</a:t>
            </a:fld>
            <a:endParaRPr lang="en-US">
              <a:solidFill>
                <a:srgbClr val="000000"/>
              </a:solidFill>
            </a:endParaRPr>
          </a:p>
        </p:txBody>
      </p:sp>
    </p:spTree>
    <p:extLst>
      <p:ext uri="{BB962C8B-B14F-4D97-AF65-F5344CB8AC3E}">
        <p14:creationId xmlns:p14="http://schemas.microsoft.com/office/powerpoint/2010/main" val="4047301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D3FFAA-C551-4410-9B97-837DEBBADC8E}"/>
              </a:ext>
            </a:extLst>
          </p:cNvPr>
          <p:cNvSpPr>
            <a:spLocks noGrp="1"/>
          </p:cNvSpPr>
          <p:nvPr>
            <p:ph type="title"/>
          </p:nvPr>
        </p:nvSpPr>
        <p:spPr/>
        <p:txBody>
          <a:bodyPr/>
          <a:lstStyle/>
          <a:p>
            <a:r>
              <a:rPr lang="en-US" dirty="0"/>
              <a:t>Methodology – Sentiment Term Clustering</a:t>
            </a:r>
            <a:endParaRPr lang="x-none" dirty="0"/>
          </a:p>
        </p:txBody>
      </p:sp>
      <p:sp>
        <p:nvSpPr>
          <p:cNvPr id="3" name="Content Placeholder 2">
            <a:extLst>
              <a:ext uri="{FF2B5EF4-FFF2-40B4-BE49-F238E27FC236}">
                <a16:creationId xmlns:a16="http://schemas.microsoft.com/office/drawing/2014/main" xmlns="" id="{34B11832-62CC-438C-996F-A314BC67E45F}"/>
              </a:ext>
            </a:extLst>
          </p:cNvPr>
          <p:cNvSpPr>
            <a:spLocks noGrp="1"/>
          </p:cNvSpPr>
          <p:nvPr>
            <p:ph idx="1"/>
          </p:nvPr>
        </p:nvSpPr>
        <p:spPr/>
        <p:txBody>
          <a:bodyPr/>
          <a:lstStyle/>
          <a:p>
            <a:r>
              <a:rPr lang="en-US" dirty="0"/>
              <a:t>User is recommended the highest ranked </a:t>
            </a:r>
            <a:r>
              <a:rPr lang="en-US" dirty="0" smtClean="0"/>
              <a:t>base aspect mention </a:t>
            </a:r>
            <a:r>
              <a:rPr lang="en-US" dirty="0"/>
              <a:t>class for each term</a:t>
            </a:r>
          </a:p>
          <a:p>
            <a:endParaRPr lang="en-US" dirty="0"/>
          </a:p>
          <a:p>
            <a:r>
              <a:rPr lang="en-US" dirty="0"/>
              <a:t>If accepted, user confirms </a:t>
            </a:r>
            <a:r>
              <a:rPr lang="en-US" dirty="0" smtClean="0"/>
              <a:t>if the </a:t>
            </a:r>
            <a:r>
              <a:rPr lang="en-US" dirty="0"/>
              <a:t>predicted polarity is </a:t>
            </a:r>
            <a:r>
              <a:rPr lang="en-US" dirty="0" smtClean="0"/>
              <a:t>correct, otherwise the opposite polarity is selected</a:t>
            </a:r>
            <a:endParaRPr lang="en-US" dirty="0"/>
          </a:p>
          <a:p>
            <a:endParaRPr lang="en-US" dirty="0"/>
          </a:p>
          <a:p>
            <a:r>
              <a:rPr lang="en-US" dirty="0"/>
              <a:t>Keep recommending </a:t>
            </a:r>
            <a:r>
              <a:rPr lang="en-US" dirty="0" smtClean="0"/>
              <a:t>base aspect mention </a:t>
            </a:r>
            <a:r>
              <a:rPr lang="en-US" dirty="0"/>
              <a:t>classes until one is declined, then go to next term</a:t>
            </a:r>
          </a:p>
          <a:p>
            <a:endParaRPr lang="x-none" dirty="0"/>
          </a:p>
        </p:txBody>
      </p:sp>
      <p:sp>
        <p:nvSpPr>
          <p:cNvPr id="4" name="Footer Placeholder 3">
            <a:extLst>
              <a:ext uri="{FF2B5EF4-FFF2-40B4-BE49-F238E27FC236}">
                <a16:creationId xmlns:a16="http://schemas.microsoft.com/office/drawing/2014/main" xmlns="" id="{FED52B66-FFE1-43AD-A594-4ADB6A0D9EDD}"/>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3B5EA9C4-0C3D-409C-B426-B887171BEAD5}"/>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27</a:t>
            </a:fld>
            <a:endParaRPr lang="en-US">
              <a:solidFill>
                <a:srgbClr val="000000"/>
              </a:solidFill>
            </a:endParaRPr>
          </a:p>
        </p:txBody>
      </p:sp>
    </p:spTree>
    <p:extLst>
      <p:ext uri="{BB962C8B-B14F-4D97-AF65-F5344CB8AC3E}">
        <p14:creationId xmlns:p14="http://schemas.microsoft.com/office/powerpoint/2010/main" val="160522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D13E03-59AD-4FC5-97C3-1C972F34E830}"/>
              </a:ext>
            </a:extLst>
          </p:cNvPr>
          <p:cNvSpPr>
            <a:spLocks noGrp="1"/>
          </p:cNvSpPr>
          <p:nvPr>
            <p:ph type="title"/>
          </p:nvPr>
        </p:nvSpPr>
        <p:spPr/>
        <p:txBody>
          <a:bodyPr/>
          <a:lstStyle/>
          <a:p>
            <a:r>
              <a:rPr lang="en-US" dirty="0"/>
              <a:t>Methodology – Hierarchical Clustering</a:t>
            </a:r>
            <a:endParaRPr lang="x-none"/>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xmlns="" id="{2DD1F744-1775-42D8-9209-D7B472BC3FF6}"/>
                  </a:ext>
                </a:extLst>
              </p:cNvPr>
              <p:cNvSpPr>
                <a:spLocks noGrp="1"/>
              </p:cNvSpPr>
              <p:nvPr>
                <p:ph idx="1"/>
              </p:nvPr>
            </p:nvSpPr>
            <p:spPr/>
            <p:txBody>
              <a:bodyPr/>
              <a:lstStyle/>
              <a:p>
                <a:r>
                  <a:rPr lang="en-US" dirty="0"/>
                  <a:t>First cluster </a:t>
                </a:r>
                <a:r>
                  <a:rPr lang="en-US" dirty="0" smtClean="0"/>
                  <a:t>aspect </a:t>
                </a:r>
                <a:r>
                  <a:rPr lang="en-US" dirty="0"/>
                  <a:t>mentions based on what </a:t>
                </a:r>
                <a:r>
                  <a:rPr lang="en-US" dirty="0" smtClean="0"/>
                  <a:t>base aspect mention </a:t>
                </a:r>
                <a:r>
                  <a:rPr lang="en-US" dirty="0"/>
                  <a:t>class they belong to</a:t>
                </a:r>
              </a:p>
              <a:p>
                <a:pPr lvl="1"/>
                <a:r>
                  <a:rPr lang="en-US" dirty="0"/>
                  <a:t>Done using adjusted k-means</a:t>
                </a:r>
              </a:p>
              <a:p>
                <a:pPr lvl="1"/>
                <a:r>
                  <a:rPr lang="en-US" dirty="0"/>
                  <a:t>The k means are fixed and are the word embeddings for the </a:t>
                </a:r>
                <a:r>
                  <a:rPr lang="en-US" dirty="0" smtClean="0"/>
                  <a:t>base aspect m</a:t>
                </a:r>
                <a:r>
                  <a:rPr lang="en-US" dirty="0" smtClean="0"/>
                  <a:t>ention </a:t>
                </a:r>
                <a:r>
                  <a:rPr lang="en-US" dirty="0"/>
                  <a:t>classes</a:t>
                </a:r>
              </a:p>
              <a:p>
                <a:endParaRPr lang="en-US" dirty="0"/>
              </a:p>
              <a:p>
                <a:r>
                  <a:rPr lang="en-US" dirty="0"/>
                  <a:t>We </a:t>
                </a:r>
                <a:r>
                  <a:rPr lang="en-US" dirty="0" smtClean="0"/>
                  <a:t>build </a:t>
                </a:r>
                <a:r>
                  <a:rPr lang="en-US" dirty="0"/>
                  <a:t>a hierarchy for each subclass</a:t>
                </a:r>
              </a:p>
              <a:p>
                <a:endParaRPr lang="en-US" dirty="0"/>
              </a:p>
              <a:p>
                <a:r>
                  <a:rPr lang="en-US" dirty="0"/>
                  <a:t>Use agglomerative hierarchical clustering</a:t>
                </a:r>
              </a:p>
              <a:p>
                <a:pPr lvl="1"/>
                <a:r>
                  <a:rPr lang="en-US" dirty="0"/>
                  <a:t>All terms start in a single cluster and 2 clusters are merged in each step</a:t>
                </a:r>
              </a:p>
              <a:p>
                <a:pPr lvl="1"/>
                <a:r>
                  <a:rPr lang="en-US" dirty="0"/>
                  <a:t>Merging based on Average </a:t>
                </a:r>
                <a:r>
                  <a:rPr lang="en-US" dirty="0" smtClean="0"/>
                  <a:t>Linkage </a:t>
                </a:r>
                <a:r>
                  <a:rPr lang="en-US" dirty="0"/>
                  <a:t>Clustering (ALC) between cluster </a:t>
                </a:r>
                <a14:m>
                  <m:oMath xmlns:m="http://schemas.openxmlformats.org/officeDocument/2006/math">
                    <m:sSub>
                      <m:sSubPr>
                        <m:ctrlPr>
                          <a:rPr lang="en-US" b="0" i="1" smtClean="0">
                            <a:latin typeface="Cambria Math"/>
                          </a:rPr>
                        </m:ctrlPr>
                      </m:sSubPr>
                      <m:e>
                        <m:r>
                          <a:rPr lang="en-US" b="0" i="1" smtClean="0">
                            <a:latin typeface="Cambria Math" panose="02040503050406030204" pitchFamily="18" charset="0"/>
                          </a:rPr>
                          <m:t>𝐵</m:t>
                        </m:r>
                      </m:e>
                      <m:sub>
                        <m:r>
                          <a:rPr lang="en-US" b="0" i="1" smtClean="0">
                            <a:latin typeface="Cambria Math" panose="02040503050406030204" pitchFamily="18" charset="0"/>
                          </a:rPr>
                          <m:t>1</m:t>
                        </m:r>
                      </m:sub>
                    </m:sSub>
                  </m:oMath>
                </a14:m>
                <a:r>
                  <a:rPr lang="en-US" dirty="0"/>
                  <a:t> and </a:t>
                </a:r>
                <a14:m>
                  <m:oMath xmlns:m="http://schemas.openxmlformats.org/officeDocument/2006/math">
                    <m:sSub>
                      <m:sSubPr>
                        <m:ctrlPr>
                          <a:rPr lang="en-US" b="0" i="1" smtClean="0">
                            <a:latin typeface="Cambria Math"/>
                          </a:rPr>
                        </m:ctrlPr>
                      </m:sSubPr>
                      <m:e>
                        <m:r>
                          <a:rPr lang="en-US" b="0" i="1" smtClean="0">
                            <a:latin typeface="Cambria Math" panose="02040503050406030204" pitchFamily="18" charset="0"/>
                          </a:rPr>
                          <m:t>𝐵</m:t>
                        </m:r>
                      </m:e>
                      <m:sub>
                        <m:r>
                          <a:rPr lang="en-US" b="0" i="1" smtClean="0">
                            <a:latin typeface="Cambria Math" panose="02040503050406030204" pitchFamily="18" charset="0"/>
                          </a:rPr>
                          <m:t>2</m:t>
                        </m:r>
                      </m:sub>
                    </m:sSub>
                  </m:oMath>
                </a14:m>
                <a:endParaRPr lang="en-US" b="0" dirty="0"/>
              </a:p>
              <a:p>
                <a:pPr lvl="1"/>
                <a14:m>
                  <m:oMath xmlns:m="http://schemas.openxmlformats.org/officeDocument/2006/math">
                    <m:r>
                      <a:rPr lang="en-US" b="0" i="1" smtClean="0">
                        <a:latin typeface="Cambria Math" panose="02040503050406030204" pitchFamily="18" charset="0"/>
                      </a:rPr>
                      <m:t>𝐴𝐿𝐶</m:t>
                    </m:r>
                    <m:d>
                      <m:dPr>
                        <m:ctrlPr>
                          <a:rPr lang="en-US" b="0" i="1" smtClean="0">
                            <a:latin typeface="Cambria Math"/>
                          </a:rPr>
                        </m:ctrlPr>
                      </m:dPr>
                      <m:e>
                        <m:sSub>
                          <m:sSubPr>
                            <m:ctrlPr>
                              <a:rPr lang="en-US" b="0" i="1" smtClean="0">
                                <a:latin typeface="Cambria Math"/>
                              </a:rPr>
                            </m:ctrlPr>
                          </m:sSubPr>
                          <m:e>
                            <m:r>
                              <a:rPr lang="en-US" b="0" i="1" smtClean="0">
                                <a:latin typeface="Cambria Math" panose="02040503050406030204" pitchFamily="18" charset="0"/>
                              </a:rPr>
                              <m:t>𝐵</m:t>
                            </m:r>
                          </m:e>
                          <m:sub>
                            <m:r>
                              <a:rPr lang="en-US" b="0" i="1" smtClean="0">
                                <a:latin typeface="Cambria Math" panose="02040503050406030204" pitchFamily="18" charset="0"/>
                              </a:rPr>
                              <m:t>1</m:t>
                            </m:r>
                          </m:sub>
                        </m:sSub>
                        <m:r>
                          <a:rPr lang="en-US" b="0" i="1" smtClean="0">
                            <a:latin typeface="Cambria Math" panose="02040503050406030204" pitchFamily="18" charset="0"/>
                          </a:rPr>
                          <m:t>, </m:t>
                        </m:r>
                        <m:sSub>
                          <m:sSubPr>
                            <m:ctrlPr>
                              <a:rPr lang="en-US" b="0" i="1" smtClean="0">
                                <a:latin typeface="Cambria Math"/>
                              </a:rPr>
                            </m:ctrlPr>
                          </m:sSubPr>
                          <m:e>
                            <m:r>
                              <a:rPr lang="en-US" b="0" i="1" smtClean="0">
                                <a:latin typeface="Cambria Math" panose="02040503050406030204" pitchFamily="18" charset="0"/>
                              </a:rPr>
                              <m:t>𝐵</m:t>
                            </m:r>
                          </m:e>
                          <m:sub>
                            <m:r>
                              <a:rPr lang="en-US" b="0" i="1" smtClean="0">
                                <a:latin typeface="Cambria Math" panose="02040503050406030204" pitchFamily="18" charset="0"/>
                              </a:rPr>
                              <m:t>2</m:t>
                            </m:r>
                          </m:sub>
                        </m:sSub>
                      </m:e>
                    </m:d>
                    <m:r>
                      <a:rPr lang="en-US" b="0" i="1" smtClean="0">
                        <a:latin typeface="Cambria Math" panose="02040503050406030204" pitchFamily="18" charset="0"/>
                      </a:rPr>
                      <m:t>= </m:t>
                    </m:r>
                    <m:f>
                      <m:fPr>
                        <m:ctrlPr>
                          <a:rPr lang="en-US" b="0" i="1" smtClean="0">
                            <a:latin typeface="Cambria Math"/>
                          </a:rPr>
                        </m:ctrlPr>
                      </m:fPr>
                      <m:num>
                        <m:r>
                          <a:rPr lang="en-US" b="0" i="1" smtClean="0">
                            <a:latin typeface="Cambria Math" panose="02040503050406030204" pitchFamily="18" charset="0"/>
                          </a:rPr>
                          <m:t>1</m:t>
                        </m:r>
                      </m:num>
                      <m:den>
                        <m:d>
                          <m:dPr>
                            <m:begChr m:val="|"/>
                            <m:endChr m:val="|"/>
                            <m:ctrlPr>
                              <a:rPr lang="en-US" b="0" i="1" smtClean="0">
                                <a:latin typeface="Cambria Math"/>
                              </a:rPr>
                            </m:ctrlPr>
                          </m:dPr>
                          <m:e>
                            <m:sSub>
                              <m:sSubPr>
                                <m:ctrlPr>
                                  <a:rPr lang="en-US" b="0" i="1" smtClean="0">
                                    <a:latin typeface="Cambria Math"/>
                                  </a:rPr>
                                </m:ctrlPr>
                              </m:sSubPr>
                              <m:e>
                                <m:r>
                                  <a:rPr lang="en-US" b="0" i="1" smtClean="0">
                                    <a:latin typeface="Cambria Math" panose="02040503050406030204" pitchFamily="18" charset="0"/>
                                  </a:rPr>
                                  <m:t>𝐵</m:t>
                                </m:r>
                              </m:e>
                              <m:sub>
                                <m:r>
                                  <a:rPr lang="en-US" b="0" i="1" smtClean="0">
                                    <a:latin typeface="Cambria Math" panose="02040503050406030204" pitchFamily="18" charset="0"/>
                                  </a:rPr>
                                  <m:t>1</m:t>
                                </m:r>
                              </m:sub>
                            </m:sSub>
                          </m:e>
                        </m:d>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𝐵</m:t>
                            </m:r>
                          </m:e>
                          <m:sub>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den>
                    </m:f>
                    <m:nary>
                      <m:naryPr>
                        <m:chr m:val="∑"/>
                        <m:supHide m:val="on"/>
                        <m:ctrlPr>
                          <a:rPr lang="en-US" b="0" i="1" smtClean="0">
                            <a:latin typeface="Cambria Math"/>
                          </a:rPr>
                        </m:ctrlPr>
                      </m:naryPr>
                      <m:sub>
                        <m:r>
                          <a:rPr lang="en-US" b="0" i="1" smtClean="0">
                            <a:latin typeface="Cambria Math" panose="02040503050406030204" pitchFamily="18" charset="0"/>
                          </a:rPr>
                          <m:t>𝑥</m:t>
                        </m:r>
                        <m:r>
                          <a:rPr lang="en-US" b="0" i="1" smtClean="0">
                            <a:latin typeface="Cambria Math" panose="02040503050406030204" pitchFamily="18" charset="0"/>
                          </a:rPr>
                          <m:t>∈</m:t>
                        </m:r>
                        <m:sSub>
                          <m:sSubPr>
                            <m:ctrlPr>
                              <a:rPr lang="en-US" b="0" i="1" smtClean="0">
                                <a:latin typeface="Cambria Math"/>
                              </a:rPr>
                            </m:ctrlPr>
                          </m:sSubPr>
                          <m:e>
                            <m:r>
                              <a:rPr lang="en-US" b="0" i="1" smtClean="0">
                                <a:latin typeface="Cambria Math" panose="02040503050406030204" pitchFamily="18" charset="0"/>
                              </a:rPr>
                              <m:t>𝐵</m:t>
                            </m:r>
                          </m:e>
                          <m:sub>
                            <m:r>
                              <a:rPr lang="en-US" b="0" i="1" smtClean="0">
                                <a:latin typeface="Cambria Math" panose="02040503050406030204" pitchFamily="18" charset="0"/>
                              </a:rPr>
                              <m:t>1</m:t>
                            </m:r>
                          </m:sub>
                        </m:sSub>
                      </m:sub>
                      <m:sup/>
                      <m:e>
                        <m:nary>
                          <m:naryPr>
                            <m:chr m:val="∑"/>
                            <m:supHide m:val="on"/>
                            <m:ctrlPr>
                              <a:rPr lang="en-US" b="0" i="1" smtClean="0">
                                <a:latin typeface="Cambria Math"/>
                              </a:rPr>
                            </m:ctrlPr>
                          </m:naryPr>
                          <m:sub>
                            <m:r>
                              <m:rPr>
                                <m:brk m:alnAt="7"/>
                              </m:rP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a:rPr>
                                </m:ctrlPr>
                              </m:sSubPr>
                              <m:e>
                                <m:r>
                                  <a:rPr lang="en-US" b="0" i="1" smtClean="0">
                                    <a:latin typeface="Cambria Math" panose="02040503050406030204" pitchFamily="18" charset="0"/>
                                  </a:rPr>
                                  <m:t>𝐵</m:t>
                                </m:r>
                              </m:e>
                              <m:sub>
                                <m:r>
                                  <a:rPr lang="en-US" b="0" i="1" smtClean="0">
                                    <a:latin typeface="Cambria Math" panose="02040503050406030204" pitchFamily="18" charset="0"/>
                                  </a:rPr>
                                  <m:t>2</m:t>
                                </m:r>
                              </m:sub>
                            </m:sSub>
                          </m:sub>
                          <m:sup/>
                          <m:e>
                            <m:r>
                              <a:rPr lang="en-US" b="0" i="1" smtClean="0">
                                <a:latin typeface="Cambria Math" panose="02040503050406030204" pitchFamily="18" charset="0"/>
                              </a:rPr>
                              <m:t>𝑑</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e>
                        </m:nary>
                      </m:e>
                    </m:nary>
                  </m:oMath>
                </a14:m>
                <a:r>
                  <a:rPr lang="en-US" dirty="0"/>
                  <a:t>, where </a:t>
                </a:r>
                <a14:m>
                  <m:oMath xmlns:m="http://schemas.openxmlformats.org/officeDocument/2006/math">
                    <m:r>
                      <a:rPr lang="en-US" b="0" i="1" smtClean="0">
                        <a:latin typeface="Cambria Math" panose="02040503050406030204" pitchFamily="18" charset="0"/>
                      </a:rPr>
                      <m:t>𝑑</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oMath>
                </a14:m>
                <a:r>
                  <a:rPr lang="en-US" dirty="0"/>
                  <a:t> is the Euclidean distance</a:t>
                </a:r>
              </a:p>
              <a:p>
                <a:pPr lvl="1"/>
                <a:endParaRPr lang="en-US" dirty="0"/>
              </a:p>
              <a:p>
                <a:pPr lvl="1"/>
                <a:endParaRPr lang="en-US" dirty="0"/>
              </a:p>
              <a:p>
                <a:pPr marL="457200" lvl="1" indent="0">
                  <a:buNone/>
                </a:pPr>
                <a:endParaRPr lang="en-US" dirty="0"/>
              </a:p>
              <a:p>
                <a:pPr lvl="1"/>
                <a:endParaRPr lang="en-US" dirty="0"/>
              </a:p>
              <a:p>
                <a:pPr marL="457200" lvl="1" indent="0">
                  <a:buNone/>
                </a:pPr>
                <a:endParaRPr lang="x-none" dirty="0"/>
              </a:p>
            </p:txBody>
          </p:sp>
        </mc:Choice>
        <mc:Fallback>
          <p:sp>
            <p:nvSpPr>
              <p:cNvPr id="3" name="Content Placeholder 2">
                <a:extLst>
                  <a:ext uri="{FF2B5EF4-FFF2-40B4-BE49-F238E27FC236}">
                    <a16:creationId xmlns:a16="http://schemas.microsoft.com/office/drawing/2014/main" xmlns:a14="http://schemas.microsoft.com/office/drawing/2010/main" xmlns="" id="{2DD1F744-1775-42D8-9209-D7B472BC3FF6}"/>
                  </a:ext>
                </a:extLst>
              </p:cNvPr>
              <p:cNvSpPr>
                <a:spLocks noGrp="1" noRot="1" noChangeAspect="1" noMove="1" noResize="1" noEditPoints="1" noAdjustHandles="1" noChangeArrowheads="1" noChangeShapeType="1" noTextEdit="1"/>
              </p:cNvSpPr>
              <p:nvPr>
                <p:ph idx="1"/>
              </p:nvPr>
            </p:nvSpPr>
            <p:spPr>
              <a:blipFill rotWithShape="1">
                <a:blip r:embed="rId3"/>
                <a:stretch>
                  <a:fillRect l="-722" t="-943" r="-111" b="-22237"/>
                </a:stretch>
              </a:blipFill>
            </p:spPr>
            <p:txBody>
              <a:bodyPr/>
              <a:lstStyle/>
              <a:p>
                <a:r>
                  <a:rPr lang="en-GB">
                    <a:noFill/>
                  </a:rPr>
                  <a:t> </a:t>
                </a:r>
              </a:p>
            </p:txBody>
          </p:sp>
        </mc:Fallback>
      </mc:AlternateContent>
      <p:sp>
        <p:nvSpPr>
          <p:cNvPr id="4" name="Footer Placeholder 3">
            <a:extLst>
              <a:ext uri="{FF2B5EF4-FFF2-40B4-BE49-F238E27FC236}">
                <a16:creationId xmlns:a16="http://schemas.microsoft.com/office/drawing/2014/main" xmlns="" id="{7129BAA0-B486-4B60-B8DD-5B795D5E027F}"/>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E37D126A-0C1A-44DF-96DC-FC75E46F047B}"/>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28</a:t>
            </a:fld>
            <a:endParaRPr lang="en-US">
              <a:solidFill>
                <a:srgbClr val="000000"/>
              </a:solidFill>
            </a:endParaRPr>
          </a:p>
        </p:txBody>
      </p:sp>
    </p:spTree>
    <p:extLst>
      <p:ext uri="{BB962C8B-B14F-4D97-AF65-F5344CB8AC3E}">
        <p14:creationId xmlns:p14="http://schemas.microsoft.com/office/powerpoint/2010/main" val="2479075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718055-689F-48FA-93A0-8F82C4F264A6}"/>
              </a:ext>
            </a:extLst>
          </p:cNvPr>
          <p:cNvSpPr>
            <a:spLocks noGrp="1"/>
          </p:cNvSpPr>
          <p:nvPr>
            <p:ph type="title"/>
          </p:nvPr>
        </p:nvSpPr>
        <p:spPr/>
        <p:txBody>
          <a:bodyPr/>
          <a:lstStyle/>
          <a:p>
            <a:r>
              <a:rPr lang="en-US" dirty="0"/>
              <a:t>Evaluation</a:t>
            </a:r>
            <a:endParaRPr lang="x-none" dirty="0"/>
          </a:p>
        </p:txBody>
      </p:sp>
      <p:sp>
        <p:nvSpPr>
          <p:cNvPr id="3" name="Content Placeholder 2">
            <a:extLst>
              <a:ext uri="{FF2B5EF4-FFF2-40B4-BE49-F238E27FC236}">
                <a16:creationId xmlns:a16="http://schemas.microsoft.com/office/drawing/2014/main" xmlns="" id="{1B762494-BD3F-4E9F-B53A-5B3AED8C0ED7}"/>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r>
              <a:rPr lang="en-US" dirty="0"/>
              <a:t>Both the Manual and SOBA ontology are more extensive than our ontology</a:t>
            </a:r>
          </a:p>
          <a:p>
            <a:endParaRPr lang="en-US" dirty="0"/>
          </a:p>
          <a:p>
            <a:r>
              <a:rPr lang="en-US" dirty="0"/>
              <a:t>Possibly due to </a:t>
            </a:r>
            <a:r>
              <a:rPr lang="en-US" dirty="0" smtClean="0"/>
              <a:t>a stricter </a:t>
            </a:r>
            <a:r>
              <a:rPr lang="en-US" dirty="0"/>
              <a:t>requirement of relevance</a:t>
            </a:r>
            <a:endParaRPr lang="x-none" dirty="0"/>
          </a:p>
        </p:txBody>
      </p:sp>
      <p:sp>
        <p:nvSpPr>
          <p:cNvPr id="4" name="Footer Placeholder 3">
            <a:extLst>
              <a:ext uri="{FF2B5EF4-FFF2-40B4-BE49-F238E27FC236}">
                <a16:creationId xmlns:a16="http://schemas.microsoft.com/office/drawing/2014/main" xmlns="" id="{2373747C-DE29-4D2E-819A-E71C4F9C9937}"/>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5535816D-A507-4DC5-9FC2-0AF62964ED3B}"/>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29</a:t>
            </a:fld>
            <a:endParaRPr lang="en-US">
              <a:solidFill>
                <a:srgbClr val="000000"/>
              </a:solidFill>
            </a:endParaRPr>
          </a:p>
        </p:txBody>
      </p:sp>
      <p:graphicFrame>
        <p:nvGraphicFramePr>
          <p:cNvPr id="8" name="Table 8">
            <a:extLst>
              <a:ext uri="{FF2B5EF4-FFF2-40B4-BE49-F238E27FC236}">
                <a16:creationId xmlns:a16="http://schemas.microsoft.com/office/drawing/2014/main" xmlns="" id="{FB912912-48E6-4E67-B579-48B5AFE76A29}"/>
              </a:ext>
            </a:extLst>
          </p:cNvPr>
          <p:cNvGraphicFramePr>
            <a:graphicFrameLocks noGrp="1"/>
          </p:cNvGraphicFramePr>
          <p:nvPr>
            <p:extLst>
              <p:ext uri="{D42A27DB-BD31-4B8C-83A1-F6EECF244321}">
                <p14:modId xmlns:p14="http://schemas.microsoft.com/office/powerpoint/2010/main" val="1627011228"/>
              </p:ext>
            </p:extLst>
          </p:nvPr>
        </p:nvGraphicFramePr>
        <p:xfrm>
          <a:off x="1983317" y="1417638"/>
          <a:ext cx="8128000" cy="22495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2597140584"/>
                    </a:ext>
                  </a:extLst>
                </a:gridCol>
                <a:gridCol w="2032000">
                  <a:extLst>
                    <a:ext uri="{9D8B030D-6E8A-4147-A177-3AD203B41FA5}">
                      <a16:colId xmlns:a16="http://schemas.microsoft.com/office/drawing/2014/main" xmlns="" val="605203003"/>
                    </a:ext>
                  </a:extLst>
                </a:gridCol>
                <a:gridCol w="2032000">
                  <a:extLst>
                    <a:ext uri="{9D8B030D-6E8A-4147-A177-3AD203B41FA5}">
                      <a16:colId xmlns:a16="http://schemas.microsoft.com/office/drawing/2014/main" xmlns="" val="249123669"/>
                    </a:ext>
                  </a:extLst>
                </a:gridCol>
                <a:gridCol w="2032000">
                  <a:extLst>
                    <a:ext uri="{9D8B030D-6E8A-4147-A177-3AD203B41FA5}">
                      <a16:colId xmlns:a16="http://schemas.microsoft.com/office/drawing/2014/main" xmlns="" val="2266207119"/>
                    </a:ext>
                  </a:extLst>
                </a:gridCol>
              </a:tblGrid>
              <a:tr h="449900">
                <a:tc>
                  <a:txBody>
                    <a:bodyPr/>
                    <a:lstStyle/>
                    <a:p>
                      <a:endParaRPr lang="x-none" dirty="0"/>
                    </a:p>
                  </a:txBody>
                  <a:tcPr/>
                </a:tc>
                <a:tc>
                  <a:txBody>
                    <a:bodyPr/>
                    <a:lstStyle/>
                    <a:p>
                      <a:r>
                        <a:rPr lang="en-US" dirty="0">
                          <a:solidFill>
                            <a:schemeClr val="tx1"/>
                          </a:solidFill>
                        </a:rPr>
                        <a:t>Manual</a:t>
                      </a:r>
                      <a:endParaRPr lang="x-none" dirty="0">
                        <a:solidFill>
                          <a:schemeClr val="tx1"/>
                        </a:solidFill>
                      </a:endParaRPr>
                    </a:p>
                  </a:txBody>
                  <a:tcPr/>
                </a:tc>
                <a:tc>
                  <a:txBody>
                    <a:bodyPr/>
                    <a:lstStyle/>
                    <a:p>
                      <a:r>
                        <a:rPr lang="en-US" dirty="0">
                          <a:solidFill>
                            <a:schemeClr val="tx1"/>
                          </a:solidFill>
                        </a:rPr>
                        <a:t>SOBA</a:t>
                      </a:r>
                      <a:endParaRPr lang="x-none" dirty="0">
                        <a:solidFill>
                          <a:schemeClr val="tx1"/>
                        </a:solidFill>
                      </a:endParaRPr>
                    </a:p>
                  </a:txBody>
                  <a:tcPr/>
                </a:tc>
                <a:tc>
                  <a:txBody>
                    <a:bodyPr/>
                    <a:lstStyle/>
                    <a:p>
                      <a:r>
                        <a:rPr lang="en-US" dirty="0">
                          <a:solidFill>
                            <a:schemeClr val="tx1"/>
                          </a:solidFill>
                        </a:rPr>
                        <a:t>WEB-SOBA</a:t>
                      </a:r>
                      <a:endParaRPr lang="x-none" dirty="0">
                        <a:solidFill>
                          <a:schemeClr val="tx1"/>
                        </a:solidFill>
                      </a:endParaRPr>
                    </a:p>
                  </a:txBody>
                  <a:tcPr/>
                </a:tc>
                <a:extLst>
                  <a:ext uri="{0D108BD9-81ED-4DB2-BD59-A6C34878D82A}">
                    <a16:rowId xmlns:a16="http://schemas.microsoft.com/office/drawing/2014/main" xmlns="" val="3040186893"/>
                  </a:ext>
                </a:extLst>
              </a:tr>
              <a:tr h="449900">
                <a:tc>
                  <a:txBody>
                    <a:bodyPr/>
                    <a:lstStyle/>
                    <a:p>
                      <a:r>
                        <a:rPr lang="en-US" dirty="0"/>
                        <a:t>Classes</a:t>
                      </a:r>
                      <a:endParaRPr lang="x-none" dirty="0"/>
                    </a:p>
                  </a:txBody>
                  <a:tcPr/>
                </a:tc>
                <a:tc>
                  <a:txBody>
                    <a:bodyPr/>
                    <a:lstStyle/>
                    <a:p>
                      <a:r>
                        <a:rPr lang="en-US" dirty="0"/>
                        <a:t>365</a:t>
                      </a:r>
                      <a:endParaRPr lang="x-none" dirty="0"/>
                    </a:p>
                  </a:txBody>
                  <a:tcPr/>
                </a:tc>
                <a:tc>
                  <a:txBody>
                    <a:bodyPr/>
                    <a:lstStyle/>
                    <a:p>
                      <a:r>
                        <a:rPr lang="en-US" dirty="0"/>
                        <a:t>470</a:t>
                      </a:r>
                      <a:endParaRPr lang="x-none" dirty="0"/>
                    </a:p>
                  </a:txBody>
                  <a:tcPr/>
                </a:tc>
                <a:tc>
                  <a:txBody>
                    <a:bodyPr/>
                    <a:lstStyle/>
                    <a:p>
                      <a:r>
                        <a:rPr lang="en-US" dirty="0"/>
                        <a:t>376</a:t>
                      </a:r>
                      <a:endParaRPr lang="x-none" dirty="0"/>
                    </a:p>
                  </a:txBody>
                  <a:tcPr/>
                </a:tc>
                <a:extLst>
                  <a:ext uri="{0D108BD9-81ED-4DB2-BD59-A6C34878D82A}">
                    <a16:rowId xmlns:a16="http://schemas.microsoft.com/office/drawing/2014/main" xmlns="" val="1135989750"/>
                  </a:ext>
                </a:extLst>
              </a:tr>
              <a:tr h="449900">
                <a:tc>
                  <a:txBody>
                    <a:bodyPr/>
                    <a:lstStyle/>
                    <a:p>
                      <a:r>
                        <a:rPr lang="en-US" dirty="0"/>
                        <a:t>Lexicalizations</a:t>
                      </a:r>
                      <a:endParaRPr lang="x-none" dirty="0"/>
                    </a:p>
                  </a:txBody>
                  <a:tcPr/>
                </a:tc>
                <a:tc>
                  <a:txBody>
                    <a:bodyPr/>
                    <a:lstStyle/>
                    <a:p>
                      <a:r>
                        <a:rPr lang="en-US" dirty="0"/>
                        <a:t>750</a:t>
                      </a:r>
                      <a:endParaRPr lang="x-none" dirty="0"/>
                    </a:p>
                  </a:txBody>
                  <a:tcPr/>
                </a:tc>
                <a:tc>
                  <a:txBody>
                    <a:bodyPr/>
                    <a:lstStyle/>
                    <a:p>
                      <a:r>
                        <a:rPr lang="en-US" dirty="0"/>
                        <a:t>2175</a:t>
                      </a:r>
                      <a:endParaRPr lang="x-none" dirty="0"/>
                    </a:p>
                  </a:txBody>
                  <a:tcPr/>
                </a:tc>
                <a:tc>
                  <a:txBody>
                    <a:bodyPr/>
                    <a:lstStyle/>
                    <a:p>
                      <a:r>
                        <a:rPr lang="en-US" dirty="0"/>
                        <a:t>348</a:t>
                      </a:r>
                      <a:endParaRPr lang="x-none" dirty="0"/>
                    </a:p>
                  </a:txBody>
                  <a:tcPr/>
                </a:tc>
                <a:extLst>
                  <a:ext uri="{0D108BD9-81ED-4DB2-BD59-A6C34878D82A}">
                    <a16:rowId xmlns:a16="http://schemas.microsoft.com/office/drawing/2014/main" xmlns="" val="3409847757"/>
                  </a:ext>
                </a:extLst>
              </a:tr>
              <a:tr h="449900">
                <a:tc>
                  <a:txBody>
                    <a:bodyPr/>
                    <a:lstStyle/>
                    <a:p>
                      <a:r>
                        <a:rPr lang="en-US" dirty="0"/>
                        <a:t>Synonyms</a:t>
                      </a:r>
                      <a:endParaRPr lang="x-none" dirty="0"/>
                    </a:p>
                  </a:txBody>
                  <a:tcPr/>
                </a:tc>
                <a:tc>
                  <a:txBody>
                    <a:bodyPr/>
                    <a:lstStyle/>
                    <a:p>
                      <a:r>
                        <a:rPr lang="en-US" dirty="0"/>
                        <a:t>422</a:t>
                      </a:r>
                      <a:endParaRPr lang="x-none" dirty="0"/>
                    </a:p>
                  </a:txBody>
                  <a:tcPr/>
                </a:tc>
                <a:tc>
                  <a:txBody>
                    <a:bodyPr/>
                    <a:lstStyle/>
                    <a:p>
                      <a:r>
                        <a:rPr lang="en-US" dirty="0"/>
                        <a:t>1766</a:t>
                      </a:r>
                      <a:endParaRPr lang="x-none" dirty="0"/>
                    </a:p>
                  </a:txBody>
                  <a:tcPr/>
                </a:tc>
                <a:tc>
                  <a:txBody>
                    <a:bodyPr/>
                    <a:lstStyle/>
                    <a:p>
                      <a:r>
                        <a:rPr lang="en-US" dirty="0"/>
                        <a:t>37</a:t>
                      </a:r>
                      <a:endParaRPr lang="x-none" dirty="0"/>
                    </a:p>
                  </a:txBody>
                  <a:tcPr/>
                </a:tc>
                <a:extLst>
                  <a:ext uri="{0D108BD9-81ED-4DB2-BD59-A6C34878D82A}">
                    <a16:rowId xmlns:a16="http://schemas.microsoft.com/office/drawing/2014/main" xmlns="" val="1226113769"/>
                  </a:ext>
                </a:extLst>
              </a:tr>
              <a:tr h="449900">
                <a:tc>
                  <a:txBody>
                    <a:bodyPr/>
                    <a:lstStyle/>
                    <a:p>
                      <a:r>
                        <a:rPr lang="en-US" dirty="0"/>
                        <a:t>Quality Phrases</a:t>
                      </a:r>
                      <a:endParaRPr lang="x-none" dirty="0"/>
                    </a:p>
                  </a:txBody>
                  <a:tcPr/>
                </a:tc>
                <a:tc>
                  <a:txBody>
                    <a:bodyPr/>
                    <a:lstStyle/>
                    <a:p>
                      <a:r>
                        <a:rPr lang="en-US" dirty="0"/>
                        <a:t>16</a:t>
                      </a:r>
                      <a:endParaRPr lang="x-none" dirty="0"/>
                    </a:p>
                  </a:txBody>
                  <a:tcPr/>
                </a:tc>
                <a:tc>
                  <a:txBody>
                    <a:bodyPr/>
                    <a:lstStyle/>
                    <a:p>
                      <a:r>
                        <a:rPr lang="en-US" dirty="0"/>
                        <a:t>6</a:t>
                      </a:r>
                      <a:endParaRPr lang="x-none" dirty="0"/>
                    </a:p>
                  </a:txBody>
                  <a:tcPr/>
                </a:tc>
                <a:tc>
                  <a:txBody>
                    <a:bodyPr/>
                    <a:lstStyle/>
                    <a:p>
                      <a:r>
                        <a:rPr lang="en-US" dirty="0"/>
                        <a:t>0</a:t>
                      </a:r>
                      <a:endParaRPr lang="x-none" dirty="0"/>
                    </a:p>
                  </a:txBody>
                  <a:tcPr/>
                </a:tc>
                <a:extLst>
                  <a:ext uri="{0D108BD9-81ED-4DB2-BD59-A6C34878D82A}">
                    <a16:rowId xmlns:a16="http://schemas.microsoft.com/office/drawing/2014/main" xmlns="" val="1273314992"/>
                  </a:ext>
                </a:extLst>
              </a:tr>
            </a:tbl>
          </a:graphicData>
        </a:graphic>
      </p:graphicFrame>
    </p:spTree>
    <p:extLst>
      <p:ext uri="{BB962C8B-B14F-4D97-AF65-F5344CB8AC3E}">
        <p14:creationId xmlns:p14="http://schemas.microsoft.com/office/powerpoint/2010/main" val="93664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67CF1D-8BB8-4493-B398-28AC67921F34}"/>
              </a:ext>
            </a:extLst>
          </p:cNvPr>
          <p:cNvSpPr>
            <a:spLocks noGrp="1"/>
          </p:cNvSpPr>
          <p:nvPr>
            <p:ph type="title"/>
          </p:nvPr>
        </p:nvSpPr>
        <p:spPr/>
        <p:txBody>
          <a:bodyPr/>
          <a:lstStyle/>
          <a:p>
            <a:r>
              <a:rPr lang="en-US" dirty="0"/>
              <a:t>Motivation</a:t>
            </a:r>
            <a:endParaRPr lang="x-none" dirty="0"/>
          </a:p>
        </p:txBody>
      </p:sp>
      <p:sp>
        <p:nvSpPr>
          <p:cNvPr id="3" name="Content Placeholder 2">
            <a:extLst>
              <a:ext uri="{FF2B5EF4-FFF2-40B4-BE49-F238E27FC236}">
                <a16:creationId xmlns:a16="http://schemas.microsoft.com/office/drawing/2014/main" xmlns="" id="{D4CEC3C4-8459-425C-BE06-C6DF73B8FFD2}"/>
              </a:ext>
            </a:extLst>
          </p:cNvPr>
          <p:cNvSpPr>
            <a:spLocks noGrp="1"/>
          </p:cNvSpPr>
          <p:nvPr>
            <p:ph idx="1"/>
          </p:nvPr>
        </p:nvSpPr>
        <p:spPr/>
        <p:txBody>
          <a:bodyPr/>
          <a:lstStyle/>
          <a:p>
            <a:r>
              <a:rPr lang="en-US" dirty="0"/>
              <a:t>Growing number of text data available</a:t>
            </a:r>
          </a:p>
          <a:p>
            <a:pPr lvl="1"/>
            <a:r>
              <a:rPr lang="en-US" dirty="0"/>
              <a:t>More specifically online reviews</a:t>
            </a:r>
          </a:p>
          <a:p>
            <a:pPr marL="457200" lvl="1" indent="0">
              <a:buNone/>
            </a:pPr>
            <a:endParaRPr lang="en-US" dirty="0"/>
          </a:p>
          <a:p>
            <a:pPr marL="400050"/>
            <a:r>
              <a:rPr lang="en-US" dirty="0"/>
              <a:t>Growing importance of reviews:</a:t>
            </a:r>
          </a:p>
          <a:p>
            <a:pPr marL="800100" lvl="1"/>
            <a:r>
              <a:rPr lang="en-US" dirty="0"/>
              <a:t>80% of the consumers read online reviews</a:t>
            </a:r>
          </a:p>
          <a:p>
            <a:pPr marL="800100" lvl="1"/>
            <a:r>
              <a:rPr lang="en-US" dirty="0"/>
              <a:t>75% of the consumers consider reviews important</a:t>
            </a:r>
          </a:p>
          <a:p>
            <a:pPr marL="514350" lvl="1" indent="0">
              <a:buNone/>
            </a:pPr>
            <a:endParaRPr lang="en-US" dirty="0"/>
          </a:p>
          <a:p>
            <a:r>
              <a:rPr lang="en-US" dirty="0"/>
              <a:t>Business can use the information to improve</a:t>
            </a:r>
          </a:p>
          <a:p>
            <a:pPr lvl="1"/>
            <a:r>
              <a:rPr lang="en-US" dirty="0"/>
              <a:t>Identify key strengths and weaknesses</a:t>
            </a:r>
          </a:p>
          <a:p>
            <a:pPr marL="457200" lvl="1" indent="0">
              <a:buNone/>
            </a:pPr>
            <a:endParaRPr lang="en-US" dirty="0"/>
          </a:p>
          <a:p>
            <a:r>
              <a:rPr lang="en-US" dirty="0"/>
              <a:t>Yelp alone features more than 200 million reviews</a:t>
            </a:r>
          </a:p>
          <a:p>
            <a:pPr lvl="1"/>
            <a:endParaRPr lang="en-US" dirty="0"/>
          </a:p>
        </p:txBody>
      </p:sp>
      <p:sp>
        <p:nvSpPr>
          <p:cNvPr id="4" name="Footer Placeholder 3">
            <a:extLst>
              <a:ext uri="{FF2B5EF4-FFF2-40B4-BE49-F238E27FC236}">
                <a16:creationId xmlns:a16="http://schemas.microsoft.com/office/drawing/2014/main" xmlns="" id="{185ACD32-DE4C-48EF-9419-1461367A1511}"/>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EA3A379F-96B4-4E43-8D88-C678A2437ABF}"/>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537556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A8B404-70D9-404D-8A42-BAEF277419C6}"/>
              </a:ext>
            </a:extLst>
          </p:cNvPr>
          <p:cNvSpPr>
            <a:spLocks noGrp="1"/>
          </p:cNvSpPr>
          <p:nvPr>
            <p:ph type="title"/>
          </p:nvPr>
        </p:nvSpPr>
        <p:spPr/>
        <p:txBody>
          <a:bodyPr/>
          <a:lstStyle/>
          <a:p>
            <a:r>
              <a:rPr lang="en-US" dirty="0"/>
              <a:t>Evaluation</a:t>
            </a:r>
            <a:endParaRPr lang="x-none" dirty="0"/>
          </a:p>
        </p:txBody>
      </p:sp>
      <p:sp>
        <p:nvSpPr>
          <p:cNvPr id="3" name="Content Placeholder 2">
            <a:extLst>
              <a:ext uri="{FF2B5EF4-FFF2-40B4-BE49-F238E27FC236}">
                <a16:creationId xmlns:a16="http://schemas.microsoft.com/office/drawing/2014/main" xmlns="" id="{3993B127-2BCB-4A34-AD37-11DA4E049E29}"/>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r>
              <a:rPr lang="en-US" dirty="0"/>
              <a:t>WEB-SOBA requires significantly less human time spent than both the SOBA and Manual method</a:t>
            </a:r>
          </a:p>
          <a:p>
            <a:endParaRPr lang="en-US" dirty="0"/>
          </a:p>
          <a:p>
            <a:r>
              <a:rPr lang="en-US" dirty="0"/>
              <a:t>Computing time is higher due to our datasets being orders of magnitude larger</a:t>
            </a:r>
          </a:p>
          <a:p>
            <a:endParaRPr lang="en-US" dirty="0"/>
          </a:p>
          <a:p>
            <a:r>
              <a:rPr lang="en-US" dirty="0"/>
              <a:t>Computing time is </a:t>
            </a:r>
            <a:r>
              <a:rPr lang="en-US" dirty="0" smtClean="0"/>
              <a:t>front-loaded</a:t>
            </a:r>
            <a:endParaRPr lang="x-none" dirty="0"/>
          </a:p>
        </p:txBody>
      </p:sp>
      <p:sp>
        <p:nvSpPr>
          <p:cNvPr id="4" name="Footer Placeholder 3">
            <a:extLst>
              <a:ext uri="{FF2B5EF4-FFF2-40B4-BE49-F238E27FC236}">
                <a16:creationId xmlns:a16="http://schemas.microsoft.com/office/drawing/2014/main" xmlns="" id="{F585804D-522B-43B0-A6CE-5DC848CF8265}"/>
              </a:ext>
            </a:extLst>
          </p:cNvPr>
          <p:cNvSpPr>
            <a:spLocks noGrp="1"/>
          </p:cNvSpPr>
          <p:nvPr>
            <p:ph type="ftr" sz="quarter" idx="11"/>
          </p:nvPr>
        </p:nvSpPr>
        <p:spPr/>
        <p:txBody>
          <a:bodyPr/>
          <a:lstStyle/>
          <a:p>
            <a:pPr>
              <a:defRPr/>
            </a:pPr>
            <a:endParaRPr lang="en-US" dirty="0">
              <a:solidFill>
                <a:srgbClr val="000000"/>
              </a:solidFill>
            </a:endParaRPr>
          </a:p>
          <a:p>
            <a:pPr>
              <a:defRPr/>
            </a:pPr>
            <a:endParaRPr lang="en-US" dirty="0">
              <a:solidFill>
                <a:srgbClr val="000000"/>
              </a:solidFill>
            </a:endParaRPr>
          </a:p>
        </p:txBody>
      </p:sp>
      <p:sp>
        <p:nvSpPr>
          <p:cNvPr id="5" name="Slide Number Placeholder 4">
            <a:extLst>
              <a:ext uri="{FF2B5EF4-FFF2-40B4-BE49-F238E27FC236}">
                <a16:creationId xmlns:a16="http://schemas.microsoft.com/office/drawing/2014/main" xmlns="" id="{B50F579B-C6E7-40E1-AB3F-66A22298FC08}"/>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30</a:t>
            </a:fld>
            <a:endParaRPr lang="en-US">
              <a:solidFill>
                <a:srgbClr val="000000"/>
              </a:solidFill>
            </a:endParaRPr>
          </a:p>
        </p:txBody>
      </p:sp>
      <p:graphicFrame>
        <p:nvGraphicFramePr>
          <p:cNvPr id="6" name="Table 6">
            <a:extLst>
              <a:ext uri="{FF2B5EF4-FFF2-40B4-BE49-F238E27FC236}">
                <a16:creationId xmlns:a16="http://schemas.microsoft.com/office/drawing/2014/main" xmlns="" id="{F39BEAED-CEC9-49F1-A7BB-F3754F7D5A41}"/>
              </a:ext>
            </a:extLst>
          </p:cNvPr>
          <p:cNvGraphicFramePr>
            <a:graphicFrameLocks noGrp="1"/>
          </p:cNvGraphicFramePr>
          <p:nvPr>
            <p:extLst>
              <p:ext uri="{D42A27DB-BD31-4B8C-83A1-F6EECF244321}">
                <p14:modId xmlns:p14="http://schemas.microsoft.com/office/powerpoint/2010/main" val="3820649900"/>
              </p:ext>
            </p:extLst>
          </p:nvPr>
        </p:nvGraphicFramePr>
        <p:xfrm>
          <a:off x="2032000" y="1421686"/>
          <a:ext cx="8128000" cy="16510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3246607551"/>
                    </a:ext>
                  </a:extLst>
                </a:gridCol>
                <a:gridCol w="2032000">
                  <a:extLst>
                    <a:ext uri="{9D8B030D-6E8A-4147-A177-3AD203B41FA5}">
                      <a16:colId xmlns:a16="http://schemas.microsoft.com/office/drawing/2014/main" xmlns="" val="3411483864"/>
                    </a:ext>
                  </a:extLst>
                </a:gridCol>
                <a:gridCol w="2032000">
                  <a:extLst>
                    <a:ext uri="{9D8B030D-6E8A-4147-A177-3AD203B41FA5}">
                      <a16:colId xmlns:a16="http://schemas.microsoft.com/office/drawing/2014/main" xmlns="" val="2465882062"/>
                    </a:ext>
                  </a:extLst>
                </a:gridCol>
                <a:gridCol w="2032000">
                  <a:extLst>
                    <a:ext uri="{9D8B030D-6E8A-4147-A177-3AD203B41FA5}">
                      <a16:colId xmlns:a16="http://schemas.microsoft.com/office/drawing/2014/main" xmlns="" val="3559028638"/>
                    </a:ext>
                  </a:extLst>
                </a:gridCol>
              </a:tblGrid>
              <a:tr h="370840">
                <a:tc>
                  <a:txBody>
                    <a:bodyPr/>
                    <a:lstStyle/>
                    <a:p>
                      <a:endParaRPr lang="x-none" dirty="0"/>
                    </a:p>
                  </a:txBody>
                  <a:tcPr/>
                </a:tc>
                <a:tc>
                  <a:txBody>
                    <a:bodyPr/>
                    <a:lstStyle/>
                    <a:p>
                      <a:r>
                        <a:rPr lang="en-US" dirty="0">
                          <a:solidFill>
                            <a:schemeClr val="tx1"/>
                          </a:solidFill>
                        </a:rPr>
                        <a:t>Manual</a:t>
                      </a:r>
                      <a:endParaRPr lang="x-none" dirty="0">
                        <a:solidFill>
                          <a:schemeClr val="tx1"/>
                        </a:solidFill>
                      </a:endParaRPr>
                    </a:p>
                  </a:txBody>
                  <a:tcPr/>
                </a:tc>
                <a:tc>
                  <a:txBody>
                    <a:bodyPr/>
                    <a:lstStyle/>
                    <a:p>
                      <a:r>
                        <a:rPr lang="en-US" dirty="0">
                          <a:solidFill>
                            <a:schemeClr val="tx1"/>
                          </a:solidFill>
                        </a:rPr>
                        <a:t>SOBA</a:t>
                      </a:r>
                      <a:endParaRPr lang="x-none" dirty="0">
                        <a:solidFill>
                          <a:schemeClr val="tx1"/>
                        </a:solidFill>
                      </a:endParaRPr>
                    </a:p>
                  </a:txBody>
                  <a:tcPr/>
                </a:tc>
                <a:tc>
                  <a:txBody>
                    <a:bodyPr/>
                    <a:lstStyle/>
                    <a:p>
                      <a:r>
                        <a:rPr lang="en-US" dirty="0">
                          <a:solidFill>
                            <a:schemeClr val="tx1"/>
                          </a:solidFill>
                        </a:rPr>
                        <a:t>WEB-SOBA</a:t>
                      </a:r>
                      <a:endParaRPr lang="x-none" dirty="0">
                        <a:solidFill>
                          <a:schemeClr val="tx1"/>
                        </a:solidFill>
                      </a:endParaRPr>
                    </a:p>
                  </a:txBody>
                  <a:tcPr/>
                </a:tc>
                <a:extLst>
                  <a:ext uri="{0D108BD9-81ED-4DB2-BD59-A6C34878D82A}">
                    <a16:rowId xmlns:a16="http://schemas.microsoft.com/office/drawing/2014/main" xmlns="" val="2175521741"/>
                  </a:ext>
                </a:extLst>
              </a:tr>
              <a:tr h="370840">
                <a:tc>
                  <a:txBody>
                    <a:bodyPr/>
                    <a:lstStyle/>
                    <a:p>
                      <a:r>
                        <a:rPr lang="en-US" dirty="0"/>
                        <a:t>User time (minutes)</a:t>
                      </a:r>
                      <a:endParaRPr lang="x-none" dirty="0"/>
                    </a:p>
                  </a:txBody>
                  <a:tcPr/>
                </a:tc>
                <a:tc>
                  <a:txBody>
                    <a:bodyPr/>
                    <a:lstStyle/>
                    <a:p>
                      <a:r>
                        <a:rPr lang="en-US" dirty="0"/>
                        <a:t>420</a:t>
                      </a:r>
                      <a:endParaRPr lang="x-none" dirty="0"/>
                    </a:p>
                  </a:txBody>
                  <a:tcPr/>
                </a:tc>
                <a:tc>
                  <a:txBody>
                    <a:bodyPr/>
                    <a:lstStyle/>
                    <a:p>
                      <a:r>
                        <a:rPr lang="en-US" dirty="0"/>
                        <a:t>90</a:t>
                      </a:r>
                      <a:endParaRPr lang="x-none" dirty="0"/>
                    </a:p>
                  </a:txBody>
                  <a:tcPr/>
                </a:tc>
                <a:tc>
                  <a:txBody>
                    <a:bodyPr/>
                    <a:lstStyle/>
                    <a:p>
                      <a:r>
                        <a:rPr lang="en-US" dirty="0"/>
                        <a:t>40</a:t>
                      </a:r>
                      <a:endParaRPr lang="x-none" dirty="0"/>
                    </a:p>
                  </a:txBody>
                  <a:tcPr/>
                </a:tc>
                <a:extLst>
                  <a:ext uri="{0D108BD9-81ED-4DB2-BD59-A6C34878D82A}">
                    <a16:rowId xmlns:a16="http://schemas.microsoft.com/office/drawing/2014/main" xmlns="" val="905247335"/>
                  </a:ext>
                </a:extLst>
              </a:tr>
              <a:tr h="370840">
                <a:tc>
                  <a:txBody>
                    <a:bodyPr/>
                    <a:lstStyle/>
                    <a:p>
                      <a:r>
                        <a:rPr lang="en-US" dirty="0"/>
                        <a:t>Computing time (minutes)</a:t>
                      </a:r>
                      <a:endParaRPr lang="x-none" dirty="0"/>
                    </a:p>
                  </a:txBody>
                  <a:tcPr/>
                </a:tc>
                <a:tc>
                  <a:txBody>
                    <a:bodyPr/>
                    <a:lstStyle/>
                    <a:p>
                      <a:r>
                        <a:rPr lang="en-US" dirty="0"/>
                        <a:t>0</a:t>
                      </a:r>
                      <a:endParaRPr lang="x-none" dirty="0"/>
                    </a:p>
                  </a:txBody>
                  <a:tcPr/>
                </a:tc>
                <a:tc>
                  <a:txBody>
                    <a:bodyPr/>
                    <a:lstStyle/>
                    <a:p>
                      <a:r>
                        <a:rPr lang="en-US" dirty="0"/>
                        <a:t>90</a:t>
                      </a:r>
                      <a:endParaRPr lang="x-none" dirty="0"/>
                    </a:p>
                  </a:txBody>
                  <a:tcPr/>
                </a:tc>
                <a:tc>
                  <a:txBody>
                    <a:bodyPr/>
                    <a:lstStyle/>
                    <a:p>
                      <a:r>
                        <a:rPr lang="en-US" dirty="0"/>
                        <a:t>30 (+300)</a:t>
                      </a:r>
                      <a:endParaRPr lang="x-none" dirty="0"/>
                    </a:p>
                  </a:txBody>
                  <a:tcPr/>
                </a:tc>
                <a:extLst>
                  <a:ext uri="{0D108BD9-81ED-4DB2-BD59-A6C34878D82A}">
                    <a16:rowId xmlns:a16="http://schemas.microsoft.com/office/drawing/2014/main" xmlns="" val="582016290"/>
                  </a:ext>
                </a:extLst>
              </a:tr>
            </a:tbl>
          </a:graphicData>
        </a:graphic>
      </p:graphicFrame>
    </p:spTree>
    <p:extLst>
      <p:ext uri="{BB962C8B-B14F-4D97-AF65-F5344CB8AC3E}">
        <p14:creationId xmlns:p14="http://schemas.microsoft.com/office/powerpoint/2010/main" val="3231319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204528-9F33-44B6-A970-BA6CBDCC16B7}"/>
              </a:ext>
            </a:extLst>
          </p:cNvPr>
          <p:cNvSpPr>
            <a:spLocks noGrp="1"/>
          </p:cNvSpPr>
          <p:nvPr>
            <p:ph type="title"/>
          </p:nvPr>
        </p:nvSpPr>
        <p:spPr/>
        <p:txBody>
          <a:bodyPr/>
          <a:lstStyle/>
          <a:p>
            <a:r>
              <a:rPr lang="en-US" dirty="0"/>
              <a:t>Evaluation</a:t>
            </a:r>
            <a:endParaRPr lang="x-none" dirty="0"/>
          </a:p>
        </p:txBody>
      </p:sp>
      <p:graphicFrame>
        <p:nvGraphicFramePr>
          <p:cNvPr id="6" name="Table 6">
            <a:extLst>
              <a:ext uri="{FF2B5EF4-FFF2-40B4-BE49-F238E27FC236}">
                <a16:creationId xmlns:a16="http://schemas.microsoft.com/office/drawing/2014/main" xmlns="" id="{48D634AC-9D48-43CB-B748-FF20E3807CD0}"/>
              </a:ext>
            </a:extLst>
          </p:cNvPr>
          <p:cNvGraphicFramePr>
            <a:graphicFrameLocks noGrp="1"/>
          </p:cNvGraphicFramePr>
          <p:nvPr>
            <p:ph idx="1"/>
            <p:extLst>
              <p:ext uri="{D42A27DB-BD31-4B8C-83A1-F6EECF244321}">
                <p14:modId xmlns:p14="http://schemas.microsoft.com/office/powerpoint/2010/main" val="1821486162"/>
              </p:ext>
            </p:extLst>
          </p:nvPr>
        </p:nvGraphicFramePr>
        <p:xfrm>
          <a:off x="926840" y="1646854"/>
          <a:ext cx="10972800" cy="3977640"/>
        </p:xfrm>
        <a:graphic>
          <a:graphicData uri="http://schemas.openxmlformats.org/drawingml/2006/table">
            <a:tbl>
              <a:tblPr firstRow="1" bandRow="1">
                <a:tableStyleId>{5C22544A-7EE6-4342-B048-85BDC9FD1C3A}</a:tableStyleId>
              </a:tblPr>
              <a:tblGrid>
                <a:gridCol w="3530860">
                  <a:extLst>
                    <a:ext uri="{9D8B030D-6E8A-4147-A177-3AD203B41FA5}">
                      <a16:colId xmlns:a16="http://schemas.microsoft.com/office/drawing/2014/main" xmlns="" val="3031895080"/>
                    </a:ext>
                  </a:extLst>
                </a:gridCol>
                <a:gridCol w="2038350">
                  <a:extLst>
                    <a:ext uri="{9D8B030D-6E8A-4147-A177-3AD203B41FA5}">
                      <a16:colId xmlns:a16="http://schemas.microsoft.com/office/drawing/2014/main" xmlns="" val="2229987909"/>
                    </a:ext>
                  </a:extLst>
                </a:gridCol>
                <a:gridCol w="1943100">
                  <a:extLst>
                    <a:ext uri="{9D8B030D-6E8A-4147-A177-3AD203B41FA5}">
                      <a16:colId xmlns:a16="http://schemas.microsoft.com/office/drawing/2014/main" xmlns="" val="1245969989"/>
                    </a:ext>
                  </a:extLst>
                </a:gridCol>
                <a:gridCol w="2133600">
                  <a:extLst>
                    <a:ext uri="{9D8B030D-6E8A-4147-A177-3AD203B41FA5}">
                      <a16:colId xmlns:a16="http://schemas.microsoft.com/office/drawing/2014/main" xmlns="" val="2566510409"/>
                    </a:ext>
                  </a:extLst>
                </a:gridCol>
                <a:gridCol w="1326890">
                  <a:extLst>
                    <a:ext uri="{9D8B030D-6E8A-4147-A177-3AD203B41FA5}">
                      <a16:colId xmlns:a16="http://schemas.microsoft.com/office/drawing/2014/main" xmlns="" val="3490583278"/>
                    </a:ext>
                  </a:extLst>
                </a:gridCol>
              </a:tblGrid>
              <a:tr h="370840">
                <a:tc>
                  <a:txBody>
                    <a:bodyPr/>
                    <a:lstStyle/>
                    <a:p>
                      <a:endParaRPr lang="x-none" dirty="0"/>
                    </a:p>
                  </a:txBody>
                  <a:tcPr/>
                </a:tc>
                <a:tc>
                  <a:txBody>
                    <a:bodyPr/>
                    <a:lstStyle/>
                    <a:p>
                      <a:r>
                        <a:rPr lang="en-US" b="1" dirty="0">
                          <a:solidFill>
                            <a:schemeClr val="tx1"/>
                          </a:solidFill>
                        </a:rPr>
                        <a:t>Out-of-Sample Accuracy</a:t>
                      </a:r>
                      <a:endParaRPr lang="x-none" b="1" dirty="0">
                        <a:solidFill>
                          <a:schemeClr val="tx1"/>
                        </a:solidFill>
                      </a:endParaRPr>
                    </a:p>
                  </a:txBody>
                  <a:tcPr/>
                </a:tc>
                <a:tc>
                  <a:txBody>
                    <a:bodyPr/>
                    <a:lstStyle/>
                    <a:p>
                      <a:r>
                        <a:rPr lang="en-US" dirty="0">
                          <a:solidFill>
                            <a:schemeClr val="tx1"/>
                          </a:solidFill>
                        </a:rPr>
                        <a:t>In-Sample Accuracy</a:t>
                      </a:r>
                      <a:endParaRPr lang="x-none" dirty="0">
                        <a:solidFill>
                          <a:schemeClr val="tx1"/>
                        </a:solidFill>
                      </a:endParaRPr>
                    </a:p>
                  </a:txBody>
                  <a:tcPr/>
                </a:tc>
                <a:tc>
                  <a:txBody>
                    <a:bodyPr/>
                    <a:lstStyle/>
                    <a:p>
                      <a:r>
                        <a:rPr lang="en-US" dirty="0">
                          <a:solidFill>
                            <a:schemeClr val="tx1"/>
                          </a:solidFill>
                        </a:rPr>
                        <a:t>Cross-Validation Accuracy</a:t>
                      </a:r>
                      <a:endParaRPr lang="x-none" dirty="0">
                        <a:solidFill>
                          <a:schemeClr val="tx1"/>
                        </a:solidFill>
                      </a:endParaRPr>
                    </a:p>
                  </a:txBody>
                  <a:tcPr/>
                </a:tc>
                <a:tc>
                  <a:txBody>
                    <a:bodyPr/>
                    <a:lstStyle/>
                    <a:p>
                      <a:r>
                        <a:rPr lang="en-US" dirty="0">
                          <a:solidFill>
                            <a:schemeClr val="tx1"/>
                          </a:solidFill>
                        </a:rPr>
                        <a:t>St. dev.</a:t>
                      </a:r>
                      <a:endParaRPr lang="x-none" dirty="0">
                        <a:solidFill>
                          <a:schemeClr val="tx1"/>
                        </a:solidFill>
                      </a:endParaRPr>
                    </a:p>
                  </a:txBody>
                  <a:tcPr/>
                </a:tc>
                <a:extLst>
                  <a:ext uri="{0D108BD9-81ED-4DB2-BD59-A6C34878D82A}">
                    <a16:rowId xmlns:a16="http://schemas.microsoft.com/office/drawing/2014/main" xmlns="" val="2134064944"/>
                  </a:ext>
                </a:extLst>
              </a:tr>
              <a:tr h="370840">
                <a:tc>
                  <a:txBody>
                    <a:bodyPr/>
                    <a:lstStyle/>
                    <a:p>
                      <a:r>
                        <a:rPr lang="en-US" dirty="0"/>
                        <a:t>Manual</a:t>
                      </a:r>
                      <a:endParaRPr lang="x-none" dirty="0"/>
                    </a:p>
                  </a:txBody>
                  <a:tcPr/>
                </a:tc>
                <a:tc>
                  <a:txBody>
                    <a:bodyPr/>
                    <a:lstStyle/>
                    <a:p>
                      <a:r>
                        <a:rPr lang="en-US" dirty="0"/>
                        <a:t>78.31%</a:t>
                      </a:r>
                      <a:endParaRPr lang="x-none" dirty="0"/>
                    </a:p>
                  </a:txBody>
                  <a:tcPr/>
                </a:tc>
                <a:tc>
                  <a:txBody>
                    <a:bodyPr/>
                    <a:lstStyle/>
                    <a:p>
                      <a:r>
                        <a:rPr lang="en-US" dirty="0"/>
                        <a:t>75.31%</a:t>
                      </a:r>
                      <a:endParaRPr lang="x-none" dirty="0"/>
                    </a:p>
                  </a:txBody>
                  <a:tcPr/>
                </a:tc>
                <a:tc>
                  <a:txBody>
                    <a:bodyPr/>
                    <a:lstStyle/>
                    <a:p>
                      <a:r>
                        <a:rPr lang="en-US" dirty="0"/>
                        <a:t>74.10%</a:t>
                      </a:r>
                      <a:endParaRPr lang="x-none" dirty="0"/>
                    </a:p>
                  </a:txBody>
                  <a:tcPr/>
                </a:tc>
                <a:tc>
                  <a:txBody>
                    <a:bodyPr/>
                    <a:lstStyle/>
                    <a:p>
                      <a:r>
                        <a:rPr lang="en-US" dirty="0"/>
                        <a:t>0.044</a:t>
                      </a:r>
                      <a:endParaRPr lang="x-none" dirty="0"/>
                    </a:p>
                  </a:txBody>
                  <a:tcPr/>
                </a:tc>
                <a:extLst>
                  <a:ext uri="{0D108BD9-81ED-4DB2-BD59-A6C34878D82A}">
                    <a16:rowId xmlns:a16="http://schemas.microsoft.com/office/drawing/2014/main" xmlns="" val="455850604"/>
                  </a:ext>
                </a:extLst>
              </a:tr>
              <a:tr h="370840">
                <a:tc>
                  <a:txBody>
                    <a:bodyPr/>
                    <a:lstStyle/>
                    <a:p>
                      <a:r>
                        <a:rPr lang="en-US" dirty="0" smtClean="0"/>
                        <a:t>SASOBUS</a:t>
                      </a:r>
                      <a:endParaRPr lang="x-none" dirty="0"/>
                    </a:p>
                  </a:txBody>
                  <a:tcPr/>
                </a:tc>
                <a:tc>
                  <a:txBody>
                    <a:bodyPr/>
                    <a:lstStyle/>
                    <a:p>
                      <a:r>
                        <a:rPr lang="en-US" dirty="0"/>
                        <a:t>76.62%</a:t>
                      </a:r>
                      <a:endParaRPr lang="x-none" dirty="0"/>
                    </a:p>
                  </a:txBody>
                  <a:tcPr/>
                </a:tc>
                <a:tc>
                  <a:txBody>
                    <a:bodyPr/>
                    <a:lstStyle/>
                    <a:p>
                      <a:r>
                        <a:rPr lang="en-US" dirty="0"/>
                        <a:t>73.82%</a:t>
                      </a:r>
                      <a:endParaRPr lang="x-none" dirty="0"/>
                    </a:p>
                  </a:txBody>
                  <a:tcPr/>
                </a:tc>
                <a:tc>
                  <a:txBody>
                    <a:bodyPr/>
                    <a:lstStyle/>
                    <a:p>
                      <a:r>
                        <a:rPr lang="en-US" dirty="0"/>
                        <a:t>70.69%</a:t>
                      </a:r>
                      <a:endParaRPr lang="x-none" dirty="0"/>
                    </a:p>
                  </a:txBody>
                  <a:tcPr/>
                </a:tc>
                <a:tc>
                  <a:txBody>
                    <a:bodyPr/>
                    <a:lstStyle/>
                    <a:p>
                      <a:r>
                        <a:rPr lang="en-US" dirty="0"/>
                        <a:t>0.049</a:t>
                      </a:r>
                      <a:endParaRPr lang="x-none" dirty="0"/>
                    </a:p>
                  </a:txBody>
                  <a:tcPr/>
                </a:tc>
                <a:extLst>
                  <a:ext uri="{0D108BD9-81ED-4DB2-BD59-A6C34878D82A}">
                    <a16:rowId xmlns:a16="http://schemas.microsoft.com/office/drawing/2014/main" xmlns="" val="2435971502"/>
                  </a:ext>
                </a:extLst>
              </a:tr>
              <a:tr h="370840">
                <a:tc>
                  <a:txBody>
                    <a:bodyPr/>
                    <a:lstStyle/>
                    <a:p>
                      <a:r>
                        <a:rPr lang="en-US" dirty="0"/>
                        <a:t>SOBA</a:t>
                      </a:r>
                      <a:endParaRPr lang="x-none" dirty="0"/>
                    </a:p>
                  </a:txBody>
                  <a:tcPr/>
                </a:tc>
                <a:tc>
                  <a:txBody>
                    <a:bodyPr/>
                    <a:lstStyle/>
                    <a:p>
                      <a:r>
                        <a:rPr lang="en-US" dirty="0"/>
                        <a:t>77.08%</a:t>
                      </a:r>
                      <a:endParaRPr lang="x-none" dirty="0"/>
                    </a:p>
                  </a:txBody>
                  <a:tcPr/>
                </a:tc>
                <a:tc>
                  <a:txBody>
                    <a:bodyPr/>
                    <a:lstStyle/>
                    <a:p>
                      <a:r>
                        <a:rPr lang="en-US" dirty="0"/>
                        <a:t>74.56%</a:t>
                      </a:r>
                      <a:endParaRPr lang="x-none" dirty="0"/>
                    </a:p>
                  </a:txBody>
                  <a:tcPr/>
                </a:tc>
                <a:tc>
                  <a:txBody>
                    <a:bodyPr/>
                    <a:lstStyle/>
                    <a:p>
                      <a:r>
                        <a:rPr lang="en-US" dirty="0"/>
                        <a:t>71.71%</a:t>
                      </a:r>
                      <a:endParaRPr lang="x-none" dirty="0"/>
                    </a:p>
                  </a:txBody>
                  <a:tcPr/>
                </a:tc>
                <a:tc>
                  <a:txBody>
                    <a:bodyPr/>
                    <a:lstStyle/>
                    <a:p>
                      <a:r>
                        <a:rPr lang="en-US" dirty="0"/>
                        <a:t>0.061</a:t>
                      </a:r>
                      <a:endParaRPr lang="x-none" dirty="0"/>
                    </a:p>
                  </a:txBody>
                  <a:tcPr/>
                </a:tc>
                <a:extLst>
                  <a:ext uri="{0D108BD9-81ED-4DB2-BD59-A6C34878D82A}">
                    <a16:rowId xmlns:a16="http://schemas.microsoft.com/office/drawing/2014/main" xmlns="" val="1429003960"/>
                  </a:ext>
                </a:extLst>
              </a:tr>
              <a:tr h="370840">
                <a:tc>
                  <a:txBody>
                    <a:bodyPr/>
                    <a:lstStyle/>
                    <a:p>
                      <a:r>
                        <a:rPr lang="en-US" dirty="0"/>
                        <a:t>WEB-SOBA</a:t>
                      </a:r>
                      <a:endParaRPr lang="x-none" dirty="0"/>
                    </a:p>
                  </a:txBody>
                  <a:tcPr/>
                </a:tc>
                <a:tc>
                  <a:txBody>
                    <a:bodyPr/>
                    <a:lstStyle/>
                    <a:p>
                      <a:r>
                        <a:rPr lang="en-US" dirty="0"/>
                        <a:t>77.08%</a:t>
                      </a:r>
                      <a:endParaRPr lang="x-none" dirty="0"/>
                    </a:p>
                  </a:txBody>
                  <a:tcPr/>
                </a:tc>
                <a:tc>
                  <a:txBody>
                    <a:bodyPr/>
                    <a:lstStyle/>
                    <a:p>
                      <a:r>
                        <a:rPr lang="en-US" dirty="0"/>
                        <a:t>72.11%</a:t>
                      </a:r>
                      <a:endParaRPr lang="x-none" dirty="0"/>
                    </a:p>
                  </a:txBody>
                  <a:tcPr/>
                </a:tc>
                <a:tc>
                  <a:txBody>
                    <a:bodyPr/>
                    <a:lstStyle/>
                    <a:p>
                      <a:r>
                        <a:rPr lang="en-US" dirty="0"/>
                        <a:t>70.05%</a:t>
                      </a:r>
                      <a:endParaRPr lang="x-none" dirty="0"/>
                    </a:p>
                  </a:txBody>
                  <a:tcPr/>
                </a:tc>
                <a:tc>
                  <a:txBody>
                    <a:bodyPr/>
                    <a:lstStyle/>
                    <a:p>
                      <a:r>
                        <a:rPr lang="en-US" dirty="0"/>
                        <a:t>0.050</a:t>
                      </a:r>
                      <a:endParaRPr lang="x-none" dirty="0"/>
                    </a:p>
                  </a:txBody>
                  <a:tcPr/>
                </a:tc>
                <a:extLst>
                  <a:ext uri="{0D108BD9-81ED-4DB2-BD59-A6C34878D82A}">
                    <a16:rowId xmlns:a16="http://schemas.microsoft.com/office/drawing/2014/main" xmlns="" val="3799822334"/>
                  </a:ext>
                </a:extLst>
              </a:tr>
              <a:tr h="370840">
                <a:tc>
                  <a:txBody>
                    <a:bodyPr/>
                    <a:lstStyle/>
                    <a:p>
                      <a:endParaRPr lang="x-none" dirty="0"/>
                    </a:p>
                  </a:txBody>
                  <a:tcPr/>
                </a:tc>
                <a:tc>
                  <a:txBody>
                    <a:bodyPr/>
                    <a:lstStyle/>
                    <a:p>
                      <a:endParaRPr lang="x-none" dirty="0"/>
                    </a:p>
                  </a:txBody>
                  <a:tcPr/>
                </a:tc>
                <a:tc>
                  <a:txBody>
                    <a:bodyPr/>
                    <a:lstStyle/>
                    <a:p>
                      <a:endParaRPr lang="x-none"/>
                    </a:p>
                  </a:txBody>
                  <a:tcPr/>
                </a:tc>
                <a:tc>
                  <a:txBody>
                    <a:bodyPr/>
                    <a:lstStyle/>
                    <a:p>
                      <a:endParaRPr lang="x-none"/>
                    </a:p>
                  </a:txBody>
                  <a:tcPr/>
                </a:tc>
                <a:tc>
                  <a:txBody>
                    <a:bodyPr/>
                    <a:lstStyle/>
                    <a:p>
                      <a:endParaRPr lang="x-none" dirty="0"/>
                    </a:p>
                  </a:txBody>
                  <a:tcPr/>
                </a:tc>
                <a:extLst>
                  <a:ext uri="{0D108BD9-81ED-4DB2-BD59-A6C34878D82A}">
                    <a16:rowId xmlns:a16="http://schemas.microsoft.com/office/drawing/2014/main" xmlns="" val="3132187947"/>
                  </a:ext>
                </a:extLst>
              </a:tr>
              <a:tr h="370840">
                <a:tc>
                  <a:txBody>
                    <a:bodyPr/>
                    <a:lstStyle/>
                    <a:p>
                      <a:r>
                        <a:rPr lang="en-US" dirty="0"/>
                        <a:t>Manual + </a:t>
                      </a:r>
                      <a:r>
                        <a:rPr lang="en-US" dirty="0" smtClean="0"/>
                        <a:t>LCR-Rot-hop</a:t>
                      </a:r>
                      <a:endParaRPr lang="x-none" dirty="0"/>
                    </a:p>
                  </a:txBody>
                  <a:tcPr/>
                </a:tc>
                <a:tc>
                  <a:txBody>
                    <a:bodyPr/>
                    <a:lstStyle/>
                    <a:p>
                      <a:r>
                        <a:rPr lang="en-US" dirty="0"/>
                        <a:t>86.65%</a:t>
                      </a:r>
                      <a:endParaRPr lang="x-none" dirty="0"/>
                    </a:p>
                  </a:txBody>
                  <a:tcPr/>
                </a:tc>
                <a:tc>
                  <a:txBody>
                    <a:bodyPr/>
                    <a:lstStyle/>
                    <a:p>
                      <a:r>
                        <a:rPr lang="en-US" dirty="0"/>
                        <a:t>87.96%</a:t>
                      </a:r>
                      <a:endParaRPr lang="x-none" dirty="0"/>
                    </a:p>
                  </a:txBody>
                  <a:tcPr/>
                </a:tc>
                <a:tc>
                  <a:txBody>
                    <a:bodyPr/>
                    <a:lstStyle/>
                    <a:p>
                      <a:r>
                        <a:rPr lang="en-US" dirty="0"/>
                        <a:t>82.76%</a:t>
                      </a:r>
                      <a:endParaRPr lang="x-none" dirty="0"/>
                    </a:p>
                  </a:txBody>
                  <a:tcPr/>
                </a:tc>
                <a:tc>
                  <a:txBody>
                    <a:bodyPr/>
                    <a:lstStyle/>
                    <a:p>
                      <a:r>
                        <a:rPr lang="en-US" dirty="0"/>
                        <a:t>0.022</a:t>
                      </a:r>
                      <a:endParaRPr lang="x-none" dirty="0"/>
                    </a:p>
                  </a:txBody>
                  <a:tcPr/>
                </a:tc>
                <a:extLst>
                  <a:ext uri="{0D108BD9-81ED-4DB2-BD59-A6C34878D82A}">
                    <a16:rowId xmlns:a16="http://schemas.microsoft.com/office/drawing/2014/main" xmlns="" val="2731210615"/>
                  </a:ext>
                </a:extLst>
              </a:tr>
              <a:tr h="370840">
                <a:tc>
                  <a:txBody>
                    <a:bodyPr/>
                    <a:lstStyle/>
                    <a:p>
                      <a:r>
                        <a:rPr lang="en-US" dirty="0" smtClean="0"/>
                        <a:t>SASOBUS + LCR-Rot-hop</a:t>
                      </a:r>
                      <a:endParaRPr lang="x-none" dirty="0"/>
                    </a:p>
                  </a:txBody>
                  <a:tcPr/>
                </a:tc>
                <a:tc>
                  <a:txBody>
                    <a:bodyPr/>
                    <a:lstStyle/>
                    <a:p>
                      <a:r>
                        <a:rPr lang="en-US" dirty="0"/>
                        <a:t>84.76%</a:t>
                      </a:r>
                      <a:endParaRPr lang="x-none" dirty="0"/>
                    </a:p>
                  </a:txBody>
                  <a:tcPr/>
                </a:tc>
                <a:tc>
                  <a:txBody>
                    <a:bodyPr/>
                    <a:lstStyle/>
                    <a:p>
                      <a:r>
                        <a:rPr lang="en-US" dirty="0"/>
                        <a:t>83.38%</a:t>
                      </a:r>
                      <a:endParaRPr lang="x-none" dirty="0"/>
                    </a:p>
                  </a:txBody>
                  <a:tcPr/>
                </a:tc>
                <a:tc>
                  <a:txBody>
                    <a:bodyPr/>
                    <a:lstStyle/>
                    <a:p>
                      <a:r>
                        <a:rPr lang="en-US" dirty="0"/>
                        <a:t>80.20%</a:t>
                      </a:r>
                      <a:endParaRPr lang="x-none" dirty="0"/>
                    </a:p>
                  </a:txBody>
                  <a:tcPr/>
                </a:tc>
                <a:tc>
                  <a:txBody>
                    <a:bodyPr/>
                    <a:lstStyle/>
                    <a:p>
                      <a:r>
                        <a:rPr lang="en-US" dirty="0"/>
                        <a:t>0.031</a:t>
                      </a:r>
                      <a:endParaRPr lang="x-none" dirty="0"/>
                    </a:p>
                  </a:txBody>
                  <a:tcPr/>
                </a:tc>
                <a:extLst>
                  <a:ext uri="{0D108BD9-81ED-4DB2-BD59-A6C34878D82A}">
                    <a16:rowId xmlns:a16="http://schemas.microsoft.com/office/drawing/2014/main" xmlns="" val="2276370934"/>
                  </a:ext>
                </a:extLst>
              </a:tr>
              <a:tr h="370840">
                <a:tc>
                  <a:txBody>
                    <a:bodyPr/>
                    <a:lstStyle/>
                    <a:p>
                      <a:r>
                        <a:rPr lang="en-US" dirty="0"/>
                        <a:t>SOBA </a:t>
                      </a:r>
                      <a:r>
                        <a:rPr lang="en-US" dirty="0" smtClean="0"/>
                        <a:t>+ LCR-Rot-hop</a:t>
                      </a:r>
                      <a:endParaRPr lang="x-none" dirty="0"/>
                    </a:p>
                  </a:txBody>
                  <a:tcPr/>
                </a:tc>
                <a:tc>
                  <a:txBody>
                    <a:bodyPr/>
                    <a:lstStyle/>
                    <a:p>
                      <a:r>
                        <a:rPr lang="en-US" dirty="0"/>
                        <a:t>86.23%</a:t>
                      </a:r>
                      <a:endParaRPr lang="x-none" dirty="0"/>
                    </a:p>
                  </a:txBody>
                  <a:tcPr/>
                </a:tc>
                <a:tc>
                  <a:txBody>
                    <a:bodyPr/>
                    <a:lstStyle/>
                    <a:p>
                      <a:r>
                        <a:rPr lang="en-US" dirty="0"/>
                        <a:t>85.93%</a:t>
                      </a:r>
                      <a:endParaRPr lang="x-none" dirty="0"/>
                    </a:p>
                  </a:txBody>
                  <a:tcPr/>
                </a:tc>
                <a:tc>
                  <a:txBody>
                    <a:bodyPr/>
                    <a:lstStyle/>
                    <a:p>
                      <a:r>
                        <a:rPr lang="en-US" dirty="0"/>
                        <a:t>80.15%</a:t>
                      </a:r>
                      <a:endParaRPr lang="x-none" dirty="0"/>
                    </a:p>
                  </a:txBody>
                  <a:tcPr/>
                </a:tc>
                <a:tc>
                  <a:txBody>
                    <a:bodyPr/>
                    <a:lstStyle/>
                    <a:p>
                      <a:r>
                        <a:rPr lang="en-US" dirty="0"/>
                        <a:t>0.039</a:t>
                      </a:r>
                      <a:endParaRPr lang="x-none" dirty="0"/>
                    </a:p>
                  </a:txBody>
                  <a:tcPr/>
                </a:tc>
                <a:extLst>
                  <a:ext uri="{0D108BD9-81ED-4DB2-BD59-A6C34878D82A}">
                    <a16:rowId xmlns:a16="http://schemas.microsoft.com/office/drawing/2014/main" xmlns="" val="1708644895"/>
                  </a:ext>
                </a:extLst>
              </a:tr>
              <a:tr h="370840">
                <a:tc>
                  <a:txBody>
                    <a:bodyPr/>
                    <a:lstStyle/>
                    <a:p>
                      <a:r>
                        <a:rPr lang="en-US" dirty="0"/>
                        <a:t>WEB-SOBA + </a:t>
                      </a:r>
                      <a:r>
                        <a:rPr lang="en-US" dirty="0" smtClean="0"/>
                        <a:t>+ LCR-Rot-hop</a:t>
                      </a:r>
                      <a:endParaRPr lang="x-none" dirty="0"/>
                    </a:p>
                  </a:txBody>
                  <a:tcPr/>
                </a:tc>
                <a:tc>
                  <a:txBody>
                    <a:bodyPr/>
                    <a:lstStyle/>
                    <a:p>
                      <a:r>
                        <a:rPr lang="en-US" b="1" dirty="0"/>
                        <a:t>87.16</a:t>
                      </a:r>
                      <a:r>
                        <a:rPr lang="en-US" dirty="0"/>
                        <a:t>%</a:t>
                      </a:r>
                      <a:endParaRPr lang="x-none" dirty="0"/>
                    </a:p>
                  </a:txBody>
                  <a:tcPr/>
                </a:tc>
                <a:tc>
                  <a:txBody>
                    <a:bodyPr/>
                    <a:lstStyle/>
                    <a:p>
                      <a:r>
                        <a:rPr lang="en-US" b="1" dirty="0"/>
                        <a:t>88.87</a:t>
                      </a:r>
                      <a:r>
                        <a:rPr lang="en-US" dirty="0"/>
                        <a:t>%</a:t>
                      </a:r>
                      <a:endParaRPr lang="x-none" dirty="0"/>
                    </a:p>
                  </a:txBody>
                  <a:tcPr/>
                </a:tc>
                <a:tc>
                  <a:txBody>
                    <a:bodyPr/>
                    <a:lstStyle/>
                    <a:p>
                      <a:r>
                        <a:rPr lang="en-US" b="1" dirty="0"/>
                        <a:t>84.72</a:t>
                      </a:r>
                      <a:r>
                        <a:rPr lang="en-US" dirty="0"/>
                        <a:t>%</a:t>
                      </a:r>
                      <a:endParaRPr lang="x-none" dirty="0"/>
                    </a:p>
                  </a:txBody>
                  <a:tcPr/>
                </a:tc>
                <a:tc>
                  <a:txBody>
                    <a:bodyPr/>
                    <a:lstStyle/>
                    <a:p>
                      <a:r>
                        <a:rPr lang="en-US" dirty="0"/>
                        <a:t>0.043</a:t>
                      </a:r>
                      <a:endParaRPr lang="x-none" dirty="0"/>
                    </a:p>
                  </a:txBody>
                  <a:tcPr/>
                </a:tc>
                <a:extLst>
                  <a:ext uri="{0D108BD9-81ED-4DB2-BD59-A6C34878D82A}">
                    <a16:rowId xmlns:a16="http://schemas.microsoft.com/office/drawing/2014/main" xmlns="" val="1447196395"/>
                  </a:ext>
                </a:extLst>
              </a:tr>
            </a:tbl>
          </a:graphicData>
        </a:graphic>
      </p:graphicFrame>
      <p:sp>
        <p:nvSpPr>
          <p:cNvPr id="4" name="Footer Placeholder 3">
            <a:extLst>
              <a:ext uri="{FF2B5EF4-FFF2-40B4-BE49-F238E27FC236}">
                <a16:creationId xmlns:a16="http://schemas.microsoft.com/office/drawing/2014/main" xmlns="" id="{1EA428C3-A713-4BC3-8E82-0D887DF3B6D5}"/>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6BE7D01B-F3E9-4275-AEAA-4FBAF8CA8979}"/>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31</a:t>
            </a:fld>
            <a:endParaRPr lang="en-US">
              <a:solidFill>
                <a:srgbClr val="000000"/>
              </a:solidFill>
            </a:endParaRPr>
          </a:p>
        </p:txBody>
      </p:sp>
      <p:sp>
        <p:nvSpPr>
          <p:cNvPr id="13" name="TextBox 12">
            <a:extLst>
              <a:ext uri="{FF2B5EF4-FFF2-40B4-BE49-F238E27FC236}">
                <a16:creationId xmlns:a16="http://schemas.microsoft.com/office/drawing/2014/main" xmlns="" id="{30B575A4-54E6-4787-B134-D8C29EC18337}"/>
              </a:ext>
            </a:extLst>
          </p:cNvPr>
          <p:cNvSpPr txBox="1"/>
          <p:nvPr/>
        </p:nvSpPr>
        <p:spPr>
          <a:xfrm>
            <a:off x="609600" y="5868955"/>
            <a:ext cx="11118980" cy="646331"/>
          </a:xfrm>
          <a:prstGeom prst="rect">
            <a:avLst/>
          </a:prstGeom>
          <a:noFill/>
        </p:spPr>
        <p:txBody>
          <a:bodyPr wrap="square" rtlCol="0">
            <a:spAutoFit/>
          </a:bodyPr>
          <a:lstStyle/>
          <a:p>
            <a:pPr marL="285750" indent="-285750">
              <a:buFont typeface="Arial" panose="020B0604020202020204" pitchFamily="34" charset="0"/>
              <a:buChar char="•"/>
            </a:pPr>
            <a:r>
              <a:rPr lang="en-US" dirty="0"/>
              <a:t>Accuracies for Manual ontology is highest without back-up model</a:t>
            </a:r>
          </a:p>
          <a:p>
            <a:pPr marL="285750" indent="-285750">
              <a:buFont typeface="Arial" panose="020B0604020202020204" pitchFamily="34" charset="0"/>
              <a:buChar char="•"/>
            </a:pPr>
            <a:r>
              <a:rPr lang="en-US" dirty="0"/>
              <a:t>With back-up LCR model WEB-SOBA performs best</a:t>
            </a:r>
            <a:endParaRPr lang="x-none" dirty="0"/>
          </a:p>
        </p:txBody>
      </p:sp>
    </p:spTree>
    <p:extLst>
      <p:ext uri="{BB962C8B-B14F-4D97-AF65-F5344CB8AC3E}">
        <p14:creationId xmlns:p14="http://schemas.microsoft.com/office/powerpoint/2010/main" val="3936691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BD249E-C9F4-4437-A6AF-C7D8351346E4}"/>
              </a:ext>
            </a:extLst>
          </p:cNvPr>
          <p:cNvSpPr>
            <a:spLocks noGrp="1"/>
          </p:cNvSpPr>
          <p:nvPr>
            <p:ph type="title"/>
          </p:nvPr>
        </p:nvSpPr>
        <p:spPr/>
        <p:txBody>
          <a:bodyPr/>
          <a:lstStyle/>
          <a:p>
            <a:r>
              <a:rPr lang="en-US" dirty="0"/>
              <a:t>Conclusion</a:t>
            </a:r>
            <a:endParaRPr lang="x-none" dirty="0"/>
          </a:p>
        </p:txBody>
      </p:sp>
      <p:sp>
        <p:nvSpPr>
          <p:cNvPr id="3" name="Content Placeholder 2">
            <a:extLst>
              <a:ext uri="{FF2B5EF4-FFF2-40B4-BE49-F238E27FC236}">
                <a16:creationId xmlns:a16="http://schemas.microsoft.com/office/drawing/2014/main" xmlns="" id="{A42E81E2-166E-4863-BE53-D4C07ECB491F}"/>
              </a:ext>
            </a:extLst>
          </p:cNvPr>
          <p:cNvSpPr>
            <a:spLocks noGrp="1"/>
          </p:cNvSpPr>
          <p:nvPr>
            <p:ph idx="1"/>
          </p:nvPr>
        </p:nvSpPr>
        <p:spPr>
          <a:xfrm>
            <a:off x="609600" y="1646854"/>
            <a:ext cx="10972800" cy="4525963"/>
          </a:xfrm>
        </p:spPr>
        <p:txBody>
          <a:bodyPr/>
          <a:lstStyle/>
          <a:p>
            <a:r>
              <a:rPr lang="en-US" dirty="0"/>
              <a:t>We proposed </a:t>
            </a:r>
            <a:r>
              <a:rPr lang="en-US" b="1" i="0" dirty="0">
                <a:effectLst/>
                <a:latin typeface="Arial" panose="020B0604020202020204" pitchFamily="34" charset="0"/>
              </a:rPr>
              <a:t>WEB-SOBA</a:t>
            </a:r>
            <a:r>
              <a:rPr lang="en-US" b="0" i="0" dirty="0">
                <a:effectLst/>
                <a:latin typeface="Arial" panose="020B0604020202020204" pitchFamily="34" charset="0"/>
              </a:rPr>
              <a:t>: Word Embeddings-Based Semi-automatic Ontology Building for Aspect-Based Sentiment Classification</a:t>
            </a:r>
          </a:p>
          <a:p>
            <a:pPr lvl="1"/>
            <a:r>
              <a:rPr lang="en-US" b="0" i="0" dirty="0">
                <a:effectLst/>
                <a:latin typeface="Arial" panose="020B0604020202020204" pitchFamily="34" charset="0"/>
              </a:rPr>
              <a:t>Embedding </a:t>
            </a:r>
            <a:r>
              <a:rPr lang="en-US" b="0" i="0" dirty="0" smtClean="0">
                <a:effectLst/>
                <a:latin typeface="Arial" panose="020B0604020202020204" pitchFamily="34" charset="0"/>
              </a:rPr>
              <a:t>Learning</a:t>
            </a:r>
            <a:endParaRPr lang="en-US" b="0" i="0" dirty="0">
              <a:effectLst/>
              <a:latin typeface="Arial" panose="020B0604020202020204" pitchFamily="34" charset="0"/>
            </a:endParaRPr>
          </a:p>
          <a:p>
            <a:pPr lvl="1"/>
            <a:r>
              <a:rPr lang="en-US" dirty="0">
                <a:latin typeface="Arial" panose="020B0604020202020204" pitchFamily="34" charset="0"/>
              </a:rPr>
              <a:t>Term Selection</a:t>
            </a:r>
          </a:p>
          <a:p>
            <a:pPr lvl="1"/>
            <a:r>
              <a:rPr lang="en-US" dirty="0">
                <a:latin typeface="Arial" panose="020B0604020202020204" pitchFamily="34" charset="0"/>
              </a:rPr>
              <a:t>Sentiment </a:t>
            </a:r>
            <a:r>
              <a:rPr lang="en-US" dirty="0" smtClean="0">
                <a:latin typeface="Arial" panose="020B0604020202020204" pitchFamily="34" charset="0"/>
              </a:rPr>
              <a:t>Clustering</a:t>
            </a:r>
            <a:endParaRPr lang="en-US" dirty="0">
              <a:latin typeface="Arial" panose="020B0604020202020204" pitchFamily="34" charset="0"/>
            </a:endParaRPr>
          </a:p>
          <a:p>
            <a:pPr lvl="1"/>
            <a:r>
              <a:rPr lang="en-US" dirty="0">
                <a:latin typeface="Arial" panose="020B0604020202020204" pitchFamily="34" charset="0"/>
              </a:rPr>
              <a:t>Hierarchical </a:t>
            </a:r>
            <a:r>
              <a:rPr lang="en-US" dirty="0" smtClean="0">
                <a:latin typeface="Arial" panose="020B0604020202020204" pitchFamily="34" charset="0"/>
              </a:rPr>
              <a:t>Clustering</a:t>
            </a:r>
            <a:endParaRPr lang="en-US" dirty="0"/>
          </a:p>
          <a:p>
            <a:pPr marL="0" indent="0">
              <a:buNone/>
            </a:pPr>
            <a:endParaRPr lang="en-US" dirty="0"/>
          </a:p>
          <a:p>
            <a:r>
              <a:rPr lang="en-US" altLang="en-US" dirty="0"/>
              <a:t>We have used two restaurant datasets in our evaluation:</a:t>
            </a:r>
          </a:p>
          <a:p>
            <a:pPr lvl="1"/>
            <a:r>
              <a:rPr lang="en-US" dirty="0"/>
              <a:t>Yelp Dataset Challenge data for ontology building</a:t>
            </a:r>
          </a:p>
          <a:p>
            <a:pPr lvl="1"/>
            <a:r>
              <a:rPr lang="en-US" dirty="0" err="1"/>
              <a:t>SemEval</a:t>
            </a:r>
            <a:r>
              <a:rPr lang="en-US" dirty="0"/>
              <a:t> 2016, Task 5, Subtask 1, Slot 3 data for measuring performance</a:t>
            </a:r>
          </a:p>
          <a:p>
            <a:pPr marL="0" indent="0">
              <a:buNone/>
            </a:pPr>
            <a:endParaRPr lang="en-US" dirty="0"/>
          </a:p>
          <a:p>
            <a:pPr marL="457200" lvl="1" indent="0">
              <a:buNone/>
            </a:pPr>
            <a:endParaRPr lang="en-US" dirty="0"/>
          </a:p>
          <a:p>
            <a:pPr lvl="1"/>
            <a:endParaRPr lang="en-US" dirty="0"/>
          </a:p>
          <a:p>
            <a:pPr marL="457200" lvl="1" indent="0">
              <a:buNone/>
            </a:pPr>
            <a:endParaRPr lang="en-US" dirty="0"/>
          </a:p>
          <a:p>
            <a:pPr marL="457200" lvl="1" indent="0">
              <a:buNone/>
            </a:pPr>
            <a:endParaRPr lang="en-US" dirty="0"/>
          </a:p>
          <a:p>
            <a:pPr marL="457200" lvl="1" indent="0">
              <a:buNone/>
            </a:pPr>
            <a:endParaRPr lang="en-US" dirty="0"/>
          </a:p>
          <a:p>
            <a:endParaRPr lang="en-US" dirty="0"/>
          </a:p>
          <a:p>
            <a:pPr marL="457200" lvl="1" indent="0">
              <a:buNone/>
            </a:pPr>
            <a:endParaRPr lang="en-US" dirty="0">
              <a:latin typeface="Arial" panose="020B0604020202020204" pitchFamily="34" charset="0"/>
            </a:endParaRPr>
          </a:p>
          <a:p>
            <a:pPr lvl="1"/>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xmlns="" id="{721E8560-59CE-4053-BCC3-3B68CD8B8C0D}"/>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74956EBA-EEF9-4369-A6D0-0751212A9A84}"/>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32</a:t>
            </a:fld>
            <a:endParaRPr lang="en-US">
              <a:solidFill>
                <a:srgbClr val="000000"/>
              </a:solidFill>
            </a:endParaRPr>
          </a:p>
        </p:txBody>
      </p:sp>
    </p:spTree>
    <p:extLst>
      <p:ext uri="{BB962C8B-B14F-4D97-AF65-F5344CB8AC3E}">
        <p14:creationId xmlns:p14="http://schemas.microsoft.com/office/powerpoint/2010/main" val="3125993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8CE8B0-D9E2-47DB-8A25-F49BE9624557}"/>
              </a:ext>
            </a:extLst>
          </p:cNvPr>
          <p:cNvSpPr>
            <a:spLocks noGrp="1"/>
          </p:cNvSpPr>
          <p:nvPr>
            <p:ph type="title"/>
          </p:nvPr>
        </p:nvSpPr>
        <p:spPr/>
        <p:txBody>
          <a:bodyPr/>
          <a:lstStyle/>
          <a:p>
            <a:r>
              <a:rPr lang="en-US" dirty="0"/>
              <a:t>Conclusion</a:t>
            </a:r>
            <a:endParaRPr lang="x-none" dirty="0"/>
          </a:p>
        </p:txBody>
      </p:sp>
      <p:sp>
        <p:nvSpPr>
          <p:cNvPr id="3" name="Content Placeholder 2">
            <a:extLst>
              <a:ext uri="{FF2B5EF4-FFF2-40B4-BE49-F238E27FC236}">
                <a16:creationId xmlns:a16="http://schemas.microsoft.com/office/drawing/2014/main" xmlns="" id="{B338CBBB-0E55-4BEC-B961-996688DB4B16}"/>
              </a:ext>
            </a:extLst>
          </p:cNvPr>
          <p:cNvSpPr>
            <a:spLocks noGrp="1"/>
          </p:cNvSpPr>
          <p:nvPr>
            <p:ph idx="1"/>
          </p:nvPr>
        </p:nvSpPr>
        <p:spPr/>
        <p:txBody>
          <a:bodyPr/>
          <a:lstStyle/>
          <a:p>
            <a:r>
              <a:rPr lang="en-US" dirty="0" smtClean="0"/>
              <a:t>Similar performance to other semi-automatically built ontologies when used without back-up model</a:t>
            </a:r>
          </a:p>
          <a:p>
            <a:pPr lvl="1"/>
            <a:r>
              <a:rPr lang="en-US" dirty="0" smtClean="0"/>
              <a:t>Increased accuracy by ~2% when used with state-of-the-art LCR-Rot-hop model compared to manually made ontology (cross-validation)</a:t>
            </a:r>
          </a:p>
          <a:p>
            <a:pPr lvl="1"/>
            <a:r>
              <a:rPr lang="en-US" dirty="0" smtClean="0"/>
              <a:t>Increase accuracy by ~4% when used with state-of-the-art LCR-Rot-hop model compared to other semi-automatically built ontologies </a:t>
            </a:r>
            <a:r>
              <a:rPr lang="en-US" dirty="0" smtClean="0"/>
              <a:t>(</a:t>
            </a:r>
            <a:r>
              <a:rPr lang="en-US" dirty="0" smtClean="0"/>
              <a:t>cross-validation</a:t>
            </a:r>
            <a:r>
              <a:rPr lang="en-US" dirty="0"/>
              <a:t>)</a:t>
            </a:r>
            <a:endParaRPr lang="en-US" dirty="0" smtClean="0"/>
          </a:p>
          <a:p>
            <a:pPr lvl="1"/>
            <a:endParaRPr lang="en-US" dirty="0" smtClean="0"/>
          </a:p>
          <a:p>
            <a:r>
              <a:rPr lang="en-US" dirty="0" smtClean="0"/>
              <a:t>Significantly reduces human time spent</a:t>
            </a:r>
          </a:p>
          <a:p>
            <a:pPr lvl="1"/>
            <a:r>
              <a:rPr lang="en-US" dirty="0" smtClean="0"/>
              <a:t>More efficient in computing than previous works, but requires more data</a:t>
            </a:r>
          </a:p>
          <a:p>
            <a:endParaRPr lang="en-US" dirty="0" smtClean="0"/>
          </a:p>
          <a:p>
            <a:r>
              <a:rPr lang="en-US" dirty="0" smtClean="0"/>
              <a:t>Future work:</a:t>
            </a:r>
          </a:p>
          <a:p>
            <a:pPr lvl="1"/>
            <a:r>
              <a:rPr lang="en-US" dirty="0" smtClean="0"/>
              <a:t>Use deep contextualized word </a:t>
            </a:r>
            <a:r>
              <a:rPr lang="en-US" dirty="0" err="1" smtClean="0"/>
              <a:t>embeddings</a:t>
            </a:r>
            <a:r>
              <a:rPr lang="en-US" dirty="0" smtClean="0"/>
              <a:t> </a:t>
            </a:r>
            <a:r>
              <a:rPr lang="en-US" dirty="0" smtClean="0"/>
              <a:t>(e.g. </a:t>
            </a:r>
            <a:r>
              <a:rPr lang="en-US" dirty="0" smtClean="0"/>
              <a:t>BERT)</a:t>
            </a:r>
          </a:p>
          <a:p>
            <a:pPr lvl="1"/>
            <a:r>
              <a:rPr lang="en-US" dirty="0" smtClean="0"/>
              <a:t>Exploit both </a:t>
            </a:r>
            <a:r>
              <a:rPr lang="en-US" dirty="0" err="1" smtClean="0"/>
              <a:t>synsets</a:t>
            </a:r>
            <a:r>
              <a:rPr lang="en-US" dirty="0" smtClean="0"/>
              <a:t> </a:t>
            </a:r>
            <a:r>
              <a:rPr lang="en-US" dirty="0" smtClean="0"/>
              <a:t>and </a:t>
            </a:r>
            <a:r>
              <a:rPr lang="en-US" dirty="0" smtClean="0"/>
              <a:t>word </a:t>
            </a:r>
            <a:r>
              <a:rPr lang="en-US" dirty="0" err="1" smtClean="0"/>
              <a:t>embeddings</a:t>
            </a:r>
            <a:endParaRPr lang="x-none" dirty="0"/>
          </a:p>
        </p:txBody>
      </p:sp>
      <p:sp>
        <p:nvSpPr>
          <p:cNvPr id="4" name="Footer Placeholder 3">
            <a:extLst>
              <a:ext uri="{FF2B5EF4-FFF2-40B4-BE49-F238E27FC236}">
                <a16:creationId xmlns:a16="http://schemas.microsoft.com/office/drawing/2014/main" xmlns="" id="{D9C39E0D-88B2-459D-93DD-5B686E9F579E}"/>
              </a:ext>
            </a:extLst>
          </p:cNvPr>
          <p:cNvSpPr>
            <a:spLocks noGrp="1"/>
          </p:cNvSpPr>
          <p:nvPr>
            <p:ph type="ftr" sz="quarter" idx="11"/>
          </p:nvPr>
        </p:nvSpPr>
        <p:spPr/>
        <p:txBody>
          <a:bodyPr/>
          <a:lstStyle/>
          <a:p>
            <a:pPr>
              <a:defRPr/>
            </a:pPr>
            <a:endParaRPr lang="en-US" dirty="0">
              <a:solidFill>
                <a:srgbClr val="000000"/>
              </a:solidFill>
            </a:endParaRPr>
          </a:p>
          <a:p>
            <a:pPr>
              <a:defRPr/>
            </a:pPr>
            <a:endParaRPr lang="en-US" dirty="0">
              <a:solidFill>
                <a:srgbClr val="000000"/>
              </a:solidFill>
            </a:endParaRPr>
          </a:p>
        </p:txBody>
      </p:sp>
      <p:sp>
        <p:nvSpPr>
          <p:cNvPr id="5" name="Slide Number Placeholder 4">
            <a:extLst>
              <a:ext uri="{FF2B5EF4-FFF2-40B4-BE49-F238E27FC236}">
                <a16:creationId xmlns:a16="http://schemas.microsoft.com/office/drawing/2014/main" xmlns="" id="{13F13E7B-8A23-4CD5-B0AF-B376F026CEC3}"/>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33</a:t>
            </a:fld>
            <a:endParaRPr lang="en-US">
              <a:solidFill>
                <a:srgbClr val="000000"/>
              </a:solidFill>
            </a:endParaRPr>
          </a:p>
        </p:txBody>
      </p:sp>
    </p:spTree>
    <p:extLst>
      <p:ext uri="{BB962C8B-B14F-4D97-AF65-F5344CB8AC3E}">
        <p14:creationId xmlns:p14="http://schemas.microsoft.com/office/powerpoint/2010/main" val="3665848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23F6BC-5644-4C4C-B2E8-A7E7B59202D8}"/>
              </a:ext>
            </a:extLst>
          </p:cNvPr>
          <p:cNvSpPr>
            <a:spLocks noGrp="1"/>
          </p:cNvSpPr>
          <p:nvPr>
            <p:ph type="title"/>
          </p:nvPr>
        </p:nvSpPr>
        <p:spPr/>
        <p:txBody>
          <a:bodyPr/>
          <a:lstStyle/>
          <a:p>
            <a:r>
              <a:rPr lang="en-US" dirty="0"/>
              <a:t>References </a:t>
            </a:r>
            <a:endParaRPr lang="x-none" dirty="0"/>
          </a:p>
        </p:txBody>
      </p:sp>
      <p:sp>
        <p:nvSpPr>
          <p:cNvPr id="3" name="Content Placeholder 2">
            <a:extLst>
              <a:ext uri="{FF2B5EF4-FFF2-40B4-BE49-F238E27FC236}">
                <a16:creationId xmlns:a16="http://schemas.microsoft.com/office/drawing/2014/main" xmlns="" id="{90E0688E-576B-42AB-A103-660F82C31CF0}"/>
              </a:ext>
            </a:extLst>
          </p:cNvPr>
          <p:cNvSpPr>
            <a:spLocks noGrp="1"/>
          </p:cNvSpPr>
          <p:nvPr>
            <p:ph idx="1"/>
          </p:nvPr>
        </p:nvSpPr>
        <p:spPr/>
        <p:txBody>
          <a:bodyPr/>
          <a:lstStyle/>
          <a:p>
            <a:r>
              <a:rPr lang="en-US" b="0" i="0" dirty="0" err="1" smtClean="0">
                <a:solidFill>
                  <a:srgbClr val="222222"/>
                </a:solidFill>
                <a:effectLst/>
                <a:latin typeface="Arial" panose="020B0604020202020204" pitchFamily="34" charset="0"/>
              </a:rPr>
              <a:t>Buitelaar</a:t>
            </a:r>
            <a:r>
              <a:rPr lang="en-US" b="0" i="0" dirty="0">
                <a:solidFill>
                  <a:srgbClr val="222222"/>
                </a:solidFill>
                <a:effectLst/>
                <a:latin typeface="Arial" panose="020B0604020202020204" pitchFamily="34" charset="0"/>
              </a:rPr>
              <a:t>, P., Cimiano, P., &amp; </a:t>
            </a:r>
            <a:r>
              <a:rPr lang="en-US" b="0" i="0" dirty="0" err="1">
                <a:solidFill>
                  <a:srgbClr val="222222"/>
                </a:solidFill>
                <a:effectLst/>
                <a:latin typeface="Arial" panose="020B0604020202020204" pitchFamily="34" charset="0"/>
              </a:rPr>
              <a:t>Magnini</a:t>
            </a:r>
            <a:r>
              <a:rPr lang="en-US" b="0" i="0" dirty="0">
                <a:solidFill>
                  <a:srgbClr val="222222"/>
                </a:solidFill>
                <a:effectLst/>
                <a:latin typeface="Arial" panose="020B0604020202020204" pitchFamily="34" charset="0"/>
              </a:rPr>
              <a:t>, B. (2005). Ontology learning from text: An overview. </a:t>
            </a:r>
            <a:r>
              <a:rPr lang="en-US" b="0" i="1" dirty="0">
                <a:solidFill>
                  <a:srgbClr val="222222"/>
                </a:solidFill>
                <a:effectLst/>
                <a:latin typeface="Arial" panose="020B0604020202020204" pitchFamily="34" charset="0"/>
              </a:rPr>
              <a:t>Ontology learning from text: Methods, evaluation and applications</a:t>
            </a:r>
            <a:r>
              <a:rPr lang="en-US" b="0" i="0" dirty="0">
                <a:solidFill>
                  <a:srgbClr val="222222"/>
                </a:solidFill>
                <a:effectLst/>
                <a:latin typeface="Arial" panose="020B0604020202020204" pitchFamily="34" charset="0"/>
              </a:rPr>
              <a:t>,</a:t>
            </a:r>
            <a:r>
              <a:rPr lang="en-US" b="0" dirty="0">
                <a:solidFill>
                  <a:srgbClr val="222222"/>
                </a:solidFill>
                <a:effectLst/>
                <a:latin typeface="Arial" panose="020B0604020202020204" pitchFamily="34" charset="0"/>
              </a:rPr>
              <a:t> </a:t>
            </a:r>
            <a:r>
              <a:rPr lang="en-US" b="0" dirty="0" smtClean="0">
                <a:solidFill>
                  <a:srgbClr val="222222"/>
                </a:solidFill>
                <a:effectLst/>
                <a:latin typeface="Arial" panose="020B0604020202020204" pitchFamily="34" charset="0"/>
              </a:rPr>
              <a:t>IOS Press</a:t>
            </a:r>
          </a:p>
          <a:p>
            <a:r>
              <a:rPr lang="en-US" dirty="0" err="1">
                <a:solidFill>
                  <a:srgbClr val="222222"/>
                </a:solidFill>
                <a:latin typeface="Arial" panose="020B0604020202020204" pitchFamily="34" charset="0"/>
              </a:rPr>
              <a:t>Dera</a:t>
            </a:r>
            <a:r>
              <a:rPr lang="en-US" dirty="0">
                <a:solidFill>
                  <a:srgbClr val="222222"/>
                </a:solidFill>
                <a:latin typeface="Arial" panose="020B0604020202020204" pitchFamily="34" charset="0"/>
              </a:rPr>
              <a:t>, E., </a:t>
            </a:r>
            <a:r>
              <a:rPr lang="en-US" dirty="0" err="1">
                <a:solidFill>
                  <a:srgbClr val="222222"/>
                </a:solidFill>
                <a:latin typeface="Arial" panose="020B0604020202020204" pitchFamily="34" charset="0"/>
              </a:rPr>
              <a:t>Frasincar</a:t>
            </a:r>
            <a:r>
              <a:rPr lang="en-US" dirty="0">
                <a:solidFill>
                  <a:srgbClr val="222222"/>
                </a:solidFill>
                <a:latin typeface="Arial" panose="020B0604020202020204" pitchFamily="34" charset="0"/>
              </a:rPr>
              <a:t>, F., Schouten, K., &amp; Zhuang, L. (2020). SASOBUS: Semi-automatic sentiment domain ontology building using </a:t>
            </a:r>
            <a:r>
              <a:rPr lang="en-US" dirty="0" err="1">
                <a:solidFill>
                  <a:srgbClr val="222222"/>
                </a:solidFill>
                <a:latin typeface="Arial" panose="020B0604020202020204" pitchFamily="34" charset="0"/>
              </a:rPr>
              <a:t>synsets</a:t>
            </a:r>
            <a:r>
              <a:rPr lang="en-US" dirty="0">
                <a:solidFill>
                  <a:srgbClr val="222222"/>
                </a:solidFill>
                <a:latin typeface="Arial" panose="020B0604020202020204" pitchFamily="34" charset="0"/>
              </a:rPr>
              <a:t>. In 17th </a:t>
            </a:r>
            <a:r>
              <a:rPr lang="en-US" i="1" dirty="0">
                <a:solidFill>
                  <a:srgbClr val="222222"/>
                </a:solidFill>
                <a:latin typeface="Arial" panose="020B0604020202020204" pitchFamily="34" charset="0"/>
              </a:rPr>
              <a:t>Extended Semantic Web Conference</a:t>
            </a:r>
            <a:r>
              <a:rPr lang="en-US" dirty="0">
                <a:solidFill>
                  <a:srgbClr val="222222"/>
                </a:solidFill>
                <a:latin typeface="Arial" panose="020B0604020202020204" pitchFamily="34" charset="0"/>
              </a:rPr>
              <a:t> (pp. 105-120). </a:t>
            </a:r>
            <a:r>
              <a:rPr lang="en-US" dirty="0" smtClean="0">
                <a:solidFill>
                  <a:srgbClr val="222222"/>
                </a:solidFill>
                <a:latin typeface="Arial" panose="020B0604020202020204" pitchFamily="34" charset="0"/>
              </a:rPr>
              <a:t>Springer</a:t>
            </a:r>
            <a:endParaRPr lang="en-US" b="0" dirty="0" smtClean="0">
              <a:solidFill>
                <a:srgbClr val="222222"/>
              </a:solidFill>
              <a:effectLst/>
              <a:latin typeface="Arial" panose="020B0604020202020204" pitchFamily="34" charset="0"/>
            </a:endParaRPr>
          </a:p>
          <a:p>
            <a:r>
              <a:rPr lang="en-US" dirty="0">
                <a:solidFill>
                  <a:srgbClr val="222222"/>
                </a:solidFill>
                <a:latin typeface="Arial" panose="020B0604020202020204" pitchFamily="34" charset="0"/>
              </a:rPr>
              <a:t>Schouten, K., </a:t>
            </a:r>
            <a:r>
              <a:rPr lang="en-US" dirty="0" err="1">
                <a:solidFill>
                  <a:srgbClr val="222222"/>
                </a:solidFill>
                <a:latin typeface="Arial" panose="020B0604020202020204" pitchFamily="34" charset="0"/>
              </a:rPr>
              <a:t>Frasincar</a:t>
            </a:r>
            <a:r>
              <a:rPr lang="en-US" dirty="0">
                <a:solidFill>
                  <a:srgbClr val="222222"/>
                </a:solidFill>
                <a:latin typeface="Arial" panose="020B0604020202020204" pitchFamily="34" charset="0"/>
              </a:rPr>
              <a:t>, F., &amp; de Jong, F. (</a:t>
            </a:r>
            <a:r>
              <a:rPr lang="en-US" dirty="0" smtClean="0">
                <a:solidFill>
                  <a:srgbClr val="222222"/>
                </a:solidFill>
                <a:latin typeface="Arial" panose="020B0604020202020204" pitchFamily="34" charset="0"/>
              </a:rPr>
              <a:t>2017). </a:t>
            </a:r>
            <a:r>
              <a:rPr lang="en-US" dirty="0">
                <a:solidFill>
                  <a:srgbClr val="222222"/>
                </a:solidFill>
                <a:latin typeface="Arial" panose="020B0604020202020204" pitchFamily="34" charset="0"/>
              </a:rPr>
              <a:t>Ontology-enhanced aspect-based sentiment analysis. In </a:t>
            </a:r>
            <a:r>
              <a:rPr lang="en-US" i="1" dirty="0">
                <a:solidFill>
                  <a:srgbClr val="222222"/>
                </a:solidFill>
                <a:latin typeface="Arial" panose="020B0604020202020204" pitchFamily="34" charset="0"/>
              </a:rPr>
              <a:t>International Conference on Web Engineering</a:t>
            </a:r>
            <a:r>
              <a:rPr lang="en-US" dirty="0">
                <a:solidFill>
                  <a:srgbClr val="222222"/>
                </a:solidFill>
                <a:latin typeface="Arial" panose="020B0604020202020204" pitchFamily="34" charset="0"/>
              </a:rPr>
              <a:t> (pp. 302-320). </a:t>
            </a:r>
            <a:r>
              <a:rPr lang="en-US" dirty="0" smtClean="0">
                <a:solidFill>
                  <a:srgbClr val="222222"/>
                </a:solidFill>
                <a:latin typeface="Arial" panose="020B0604020202020204" pitchFamily="34" charset="0"/>
              </a:rPr>
              <a:t>Springer</a:t>
            </a:r>
          </a:p>
          <a:p>
            <a:r>
              <a:rPr lang="en-US" dirty="0" err="1" smtClean="0">
                <a:solidFill>
                  <a:srgbClr val="222222"/>
                </a:solidFill>
                <a:latin typeface="Arial" panose="020B0604020202020204" pitchFamily="34" charset="0"/>
              </a:rPr>
              <a:t>Truşcǎ</a:t>
            </a:r>
            <a:r>
              <a:rPr lang="en-US" dirty="0">
                <a:solidFill>
                  <a:srgbClr val="222222"/>
                </a:solidFill>
                <a:latin typeface="Arial" panose="020B0604020202020204" pitchFamily="34" charset="0"/>
              </a:rPr>
              <a:t>, M. M., </a:t>
            </a:r>
            <a:r>
              <a:rPr lang="en-US" dirty="0" err="1">
                <a:solidFill>
                  <a:srgbClr val="222222"/>
                </a:solidFill>
                <a:latin typeface="Arial" panose="020B0604020202020204" pitchFamily="34" charset="0"/>
              </a:rPr>
              <a:t>Wassenberg</a:t>
            </a:r>
            <a:r>
              <a:rPr lang="en-US" dirty="0">
                <a:solidFill>
                  <a:srgbClr val="222222"/>
                </a:solidFill>
                <a:latin typeface="Arial" panose="020B0604020202020204" pitchFamily="34" charset="0"/>
              </a:rPr>
              <a:t>, D., </a:t>
            </a:r>
            <a:r>
              <a:rPr lang="en-US" dirty="0" err="1">
                <a:solidFill>
                  <a:srgbClr val="222222"/>
                </a:solidFill>
                <a:latin typeface="Arial" panose="020B0604020202020204" pitchFamily="34" charset="0"/>
              </a:rPr>
              <a:t>Frasincar</a:t>
            </a:r>
            <a:r>
              <a:rPr lang="en-US" dirty="0">
                <a:solidFill>
                  <a:srgbClr val="222222"/>
                </a:solidFill>
                <a:latin typeface="Arial" panose="020B0604020202020204" pitchFamily="34" charset="0"/>
              </a:rPr>
              <a:t>, F., &amp; Dekker, R. (</a:t>
            </a:r>
            <a:r>
              <a:rPr lang="en-US" dirty="0" smtClean="0">
                <a:solidFill>
                  <a:srgbClr val="222222"/>
                </a:solidFill>
                <a:latin typeface="Arial" panose="020B0604020202020204" pitchFamily="34" charset="0"/>
              </a:rPr>
              <a:t>2020). </a:t>
            </a:r>
            <a:r>
              <a:rPr lang="en-US" dirty="0">
                <a:solidFill>
                  <a:srgbClr val="222222"/>
                </a:solidFill>
                <a:latin typeface="Arial" panose="020B0604020202020204" pitchFamily="34" charset="0"/>
              </a:rPr>
              <a:t>A hybrid approach for aspect-based sentiment analysis using deep contextual word </a:t>
            </a:r>
            <a:r>
              <a:rPr lang="en-US" dirty="0" err="1">
                <a:solidFill>
                  <a:srgbClr val="222222"/>
                </a:solidFill>
                <a:latin typeface="Arial" panose="020B0604020202020204" pitchFamily="34" charset="0"/>
              </a:rPr>
              <a:t>embeddings</a:t>
            </a:r>
            <a:r>
              <a:rPr lang="en-US" dirty="0">
                <a:solidFill>
                  <a:srgbClr val="222222"/>
                </a:solidFill>
                <a:latin typeface="Arial" panose="020B0604020202020204" pitchFamily="34" charset="0"/>
              </a:rPr>
              <a:t> and hierarchical attention. In </a:t>
            </a:r>
            <a:r>
              <a:rPr lang="en-US" i="1" dirty="0">
                <a:solidFill>
                  <a:srgbClr val="222222"/>
                </a:solidFill>
                <a:latin typeface="Arial" panose="020B0604020202020204" pitchFamily="34" charset="0"/>
              </a:rPr>
              <a:t>International Conference on Web Engineering</a:t>
            </a:r>
            <a:r>
              <a:rPr lang="en-US" dirty="0">
                <a:solidFill>
                  <a:srgbClr val="222222"/>
                </a:solidFill>
                <a:latin typeface="Arial" panose="020B0604020202020204" pitchFamily="34" charset="0"/>
              </a:rPr>
              <a:t> (pp. 365-380). </a:t>
            </a:r>
            <a:r>
              <a:rPr lang="en-US" dirty="0" smtClean="0">
                <a:solidFill>
                  <a:srgbClr val="222222"/>
                </a:solidFill>
                <a:latin typeface="Arial" panose="020B0604020202020204" pitchFamily="34" charset="0"/>
              </a:rPr>
              <a:t>Springer</a:t>
            </a:r>
          </a:p>
        </p:txBody>
      </p:sp>
      <p:sp>
        <p:nvSpPr>
          <p:cNvPr id="4" name="Footer Placeholder 3">
            <a:extLst>
              <a:ext uri="{FF2B5EF4-FFF2-40B4-BE49-F238E27FC236}">
                <a16:creationId xmlns:a16="http://schemas.microsoft.com/office/drawing/2014/main" xmlns="" id="{F21F6289-7A16-4098-83AD-BB7DF807A1B3}"/>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E380131D-4593-4ADF-8549-7554C4FACC7E}"/>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34</a:t>
            </a:fld>
            <a:endParaRPr lang="en-US">
              <a:solidFill>
                <a:srgbClr val="000000"/>
              </a:solidFill>
            </a:endParaRPr>
          </a:p>
        </p:txBody>
      </p:sp>
    </p:spTree>
    <p:extLst>
      <p:ext uri="{BB962C8B-B14F-4D97-AF65-F5344CB8AC3E}">
        <p14:creationId xmlns:p14="http://schemas.microsoft.com/office/powerpoint/2010/main" val="2192311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9A4E0-C916-487A-A86A-61BD1F697338}"/>
              </a:ext>
            </a:extLst>
          </p:cNvPr>
          <p:cNvSpPr>
            <a:spLocks noGrp="1"/>
          </p:cNvSpPr>
          <p:nvPr>
            <p:ph type="title"/>
          </p:nvPr>
        </p:nvSpPr>
        <p:spPr/>
        <p:txBody>
          <a:bodyPr/>
          <a:lstStyle/>
          <a:p>
            <a:r>
              <a:rPr lang="en-US" dirty="0"/>
              <a:t>References</a:t>
            </a:r>
            <a:endParaRPr lang="x-none" dirty="0"/>
          </a:p>
        </p:txBody>
      </p:sp>
      <p:sp>
        <p:nvSpPr>
          <p:cNvPr id="3" name="Content Placeholder 2">
            <a:extLst>
              <a:ext uri="{FF2B5EF4-FFF2-40B4-BE49-F238E27FC236}">
                <a16:creationId xmlns:a16="http://schemas.microsoft.com/office/drawing/2014/main" xmlns="" id="{0D5FF5FE-E6F4-433D-BB16-CBA36B84CD32}"/>
              </a:ext>
            </a:extLst>
          </p:cNvPr>
          <p:cNvSpPr>
            <a:spLocks noGrp="1"/>
          </p:cNvSpPr>
          <p:nvPr>
            <p:ph idx="1"/>
          </p:nvPr>
        </p:nvSpPr>
        <p:spPr/>
        <p:txBody>
          <a:bodyPr/>
          <a:lstStyle/>
          <a:p>
            <a:r>
              <a:rPr lang="en-US" b="0" i="0" dirty="0" smtClean="0">
                <a:solidFill>
                  <a:srgbClr val="222222"/>
                </a:solidFill>
                <a:effectLst/>
                <a:latin typeface="Arial" panose="020B0604020202020204" pitchFamily="34" charset="0"/>
              </a:rPr>
              <a:t>Yu</a:t>
            </a:r>
            <a:r>
              <a:rPr lang="en-US" b="0" i="0" dirty="0">
                <a:solidFill>
                  <a:srgbClr val="222222"/>
                </a:solidFill>
                <a:effectLst/>
                <a:latin typeface="Arial" panose="020B0604020202020204" pitchFamily="34" charset="0"/>
              </a:rPr>
              <a:t>, L. C., Wang, J., Lai, K. R., &amp; Zhang, X. (</a:t>
            </a:r>
            <a:r>
              <a:rPr lang="en-US" b="0" i="0" dirty="0" smtClean="0">
                <a:solidFill>
                  <a:srgbClr val="222222"/>
                </a:solidFill>
                <a:effectLst/>
                <a:latin typeface="Arial" panose="020B0604020202020204" pitchFamily="34" charset="0"/>
              </a:rPr>
              <a:t>2017). </a:t>
            </a:r>
            <a:r>
              <a:rPr lang="en-US" b="0" i="0" dirty="0">
                <a:solidFill>
                  <a:srgbClr val="222222"/>
                </a:solidFill>
                <a:effectLst/>
                <a:latin typeface="Arial" panose="020B0604020202020204" pitchFamily="34" charset="0"/>
              </a:rPr>
              <a:t>Refining word embeddings for sentiment analysis. In </a:t>
            </a:r>
            <a:r>
              <a:rPr lang="en-US" b="0" i="1" dirty="0" smtClean="0">
                <a:solidFill>
                  <a:srgbClr val="222222"/>
                </a:solidFill>
                <a:effectLst/>
                <a:latin typeface="Arial" panose="020B0604020202020204" pitchFamily="34" charset="0"/>
              </a:rPr>
              <a:t>2017 </a:t>
            </a:r>
            <a:r>
              <a:rPr lang="en-US" i="1" dirty="0">
                <a:solidFill>
                  <a:srgbClr val="222222"/>
                </a:solidFill>
                <a:latin typeface="Arial" panose="020B0604020202020204" pitchFamily="34" charset="0"/>
              </a:rPr>
              <a:t>C</a:t>
            </a:r>
            <a:r>
              <a:rPr lang="en-US" b="0" i="1" dirty="0" smtClean="0">
                <a:solidFill>
                  <a:srgbClr val="222222"/>
                </a:solidFill>
                <a:effectLst/>
                <a:latin typeface="Arial" panose="020B0604020202020204" pitchFamily="34" charset="0"/>
              </a:rPr>
              <a:t>onference </a:t>
            </a:r>
            <a:r>
              <a:rPr lang="en-US" b="0" i="1" dirty="0">
                <a:solidFill>
                  <a:srgbClr val="222222"/>
                </a:solidFill>
                <a:effectLst/>
                <a:latin typeface="Arial" panose="020B0604020202020204" pitchFamily="34" charset="0"/>
              </a:rPr>
              <a:t>on </a:t>
            </a:r>
            <a:r>
              <a:rPr lang="en-US" i="1" dirty="0">
                <a:solidFill>
                  <a:srgbClr val="222222"/>
                </a:solidFill>
                <a:latin typeface="Arial" panose="020B0604020202020204" pitchFamily="34" charset="0"/>
              </a:rPr>
              <a:t>E</a:t>
            </a:r>
            <a:r>
              <a:rPr lang="en-US" b="0" i="1" dirty="0" smtClean="0">
                <a:solidFill>
                  <a:srgbClr val="222222"/>
                </a:solidFill>
                <a:effectLst/>
                <a:latin typeface="Arial" panose="020B0604020202020204" pitchFamily="34" charset="0"/>
              </a:rPr>
              <a:t>mpirical </a:t>
            </a:r>
            <a:r>
              <a:rPr lang="en-US" i="1" dirty="0">
                <a:solidFill>
                  <a:srgbClr val="222222"/>
                </a:solidFill>
                <a:latin typeface="Arial" panose="020B0604020202020204" pitchFamily="34" charset="0"/>
              </a:rPr>
              <a:t>M</a:t>
            </a:r>
            <a:r>
              <a:rPr lang="en-US" b="0" i="1" dirty="0" smtClean="0">
                <a:solidFill>
                  <a:srgbClr val="222222"/>
                </a:solidFill>
                <a:effectLst/>
                <a:latin typeface="Arial" panose="020B0604020202020204" pitchFamily="34" charset="0"/>
              </a:rPr>
              <a:t>ethods </a:t>
            </a:r>
            <a:r>
              <a:rPr lang="en-US" b="0" i="1" dirty="0">
                <a:solidFill>
                  <a:srgbClr val="222222"/>
                </a:solidFill>
                <a:effectLst/>
                <a:latin typeface="Arial" panose="020B0604020202020204" pitchFamily="34" charset="0"/>
              </a:rPr>
              <a:t>in </a:t>
            </a:r>
            <a:r>
              <a:rPr lang="en-US" i="1" dirty="0">
                <a:solidFill>
                  <a:srgbClr val="222222"/>
                </a:solidFill>
                <a:latin typeface="Arial" panose="020B0604020202020204" pitchFamily="34" charset="0"/>
              </a:rPr>
              <a:t>N</a:t>
            </a:r>
            <a:r>
              <a:rPr lang="en-US" b="0" i="1" dirty="0" smtClean="0">
                <a:solidFill>
                  <a:srgbClr val="222222"/>
                </a:solidFill>
                <a:effectLst/>
                <a:latin typeface="Arial" panose="020B0604020202020204" pitchFamily="34" charset="0"/>
              </a:rPr>
              <a:t>atural </a:t>
            </a:r>
            <a:r>
              <a:rPr lang="en-US" i="1" dirty="0">
                <a:solidFill>
                  <a:srgbClr val="222222"/>
                </a:solidFill>
                <a:latin typeface="Arial" panose="020B0604020202020204" pitchFamily="34" charset="0"/>
              </a:rPr>
              <a:t>L</a:t>
            </a:r>
            <a:r>
              <a:rPr lang="en-US" b="0" i="1" dirty="0" smtClean="0">
                <a:solidFill>
                  <a:srgbClr val="222222"/>
                </a:solidFill>
                <a:effectLst/>
                <a:latin typeface="Arial" panose="020B0604020202020204" pitchFamily="34" charset="0"/>
              </a:rPr>
              <a:t>anguage </a:t>
            </a:r>
            <a:r>
              <a:rPr lang="en-US" i="1" dirty="0">
                <a:solidFill>
                  <a:srgbClr val="222222"/>
                </a:solidFill>
                <a:latin typeface="Arial" panose="020B0604020202020204" pitchFamily="34" charset="0"/>
              </a:rPr>
              <a:t>P</a:t>
            </a:r>
            <a:r>
              <a:rPr lang="en-US" b="0" i="1" dirty="0" smtClean="0">
                <a:solidFill>
                  <a:srgbClr val="222222"/>
                </a:solidFill>
                <a:effectLst/>
                <a:latin typeface="Arial" panose="020B0604020202020204" pitchFamily="34" charset="0"/>
              </a:rPr>
              <a:t>rocessing</a:t>
            </a:r>
            <a:r>
              <a:rPr lang="en-US" b="0" i="0" dirty="0">
                <a:solidFill>
                  <a:srgbClr val="222222"/>
                </a:solidFill>
                <a:effectLst/>
                <a:latin typeface="Arial" panose="020B0604020202020204" pitchFamily="34" charset="0"/>
              </a:rPr>
              <a:t> (pp. 534-539</a:t>
            </a:r>
            <a:r>
              <a:rPr lang="en-US" b="0" i="0" dirty="0" smtClean="0">
                <a:solidFill>
                  <a:srgbClr val="222222"/>
                </a:solidFill>
                <a:effectLst/>
                <a:latin typeface="Arial" panose="020B0604020202020204" pitchFamily="34" charset="0"/>
              </a:rPr>
              <a:t>), ACL.</a:t>
            </a:r>
          </a:p>
          <a:p>
            <a:r>
              <a:rPr lang="en-US" dirty="0">
                <a:solidFill>
                  <a:srgbClr val="222222"/>
                </a:solidFill>
                <a:latin typeface="Arial" panose="020B0604020202020204" pitchFamily="34" charset="0"/>
              </a:rPr>
              <a:t>Zhuang, L., Schouten, K., &amp; </a:t>
            </a:r>
            <a:r>
              <a:rPr lang="en-US" dirty="0" err="1">
                <a:solidFill>
                  <a:srgbClr val="222222"/>
                </a:solidFill>
                <a:latin typeface="Arial" panose="020B0604020202020204" pitchFamily="34" charset="0"/>
              </a:rPr>
              <a:t>Frasincar</a:t>
            </a:r>
            <a:r>
              <a:rPr lang="en-US" dirty="0">
                <a:solidFill>
                  <a:srgbClr val="222222"/>
                </a:solidFill>
                <a:latin typeface="Arial" panose="020B0604020202020204" pitchFamily="34" charset="0"/>
              </a:rPr>
              <a:t>, F. (2020). SOBA: Semi-automated ontology builder for aspect-based sentiment analysis. </a:t>
            </a:r>
            <a:r>
              <a:rPr lang="en-US" i="1" dirty="0">
                <a:solidFill>
                  <a:srgbClr val="222222"/>
                </a:solidFill>
                <a:latin typeface="Arial" panose="020B0604020202020204" pitchFamily="34" charset="0"/>
              </a:rPr>
              <a:t>Journal of Web Semantics</a:t>
            </a:r>
            <a:r>
              <a:rPr lang="en-US" dirty="0">
                <a:solidFill>
                  <a:srgbClr val="222222"/>
                </a:solidFill>
                <a:latin typeface="Arial" panose="020B0604020202020204" pitchFamily="34" charset="0"/>
              </a:rPr>
              <a:t>, </a:t>
            </a:r>
            <a:r>
              <a:rPr lang="en-US" i="1" dirty="0">
                <a:solidFill>
                  <a:srgbClr val="222222"/>
                </a:solidFill>
                <a:latin typeface="Arial" panose="020B0604020202020204" pitchFamily="34" charset="0"/>
              </a:rPr>
              <a:t>60</a:t>
            </a:r>
            <a:r>
              <a:rPr lang="en-US" dirty="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100544</a:t>
            </a:r>
            <a:endParaRPr lang="x-none"/>
          </a:p>
        </p:txBody>
      </p:sp>
      <p:sp>
        <p:nvSpPr>
          <p:cNvPr id="4" name="Footer Placeholder 3">
            <a:extLst>
              <a:ext uri="{FF2B5EF4-FFF2-40B4-BE49-F238E27FC236}">
                <a16:creationId xmlns:a16="http://schemas.microsoft.com/office/drawing/2014/main" xmlns="" id="{26B58D69-02AD-4B21-B5F5-71DFECA5387D}"/>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1F0E2687-17CA-40D7-A990-BD67EEB002CE}"/>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35</a:t>
            </a:fld>
            <a:endParaRPr lang="en-US">
              <a:solidFill>
                <a:srgbClr val="000000"/>
              </a:solidFill>
            </a:endParaRPr>
          </a:p>
        </p:txBody>
      </p:sp>
    </p:spTree>
    <p:extLst>
      <p:ext uri="{BB962C8B-B14F-4D97-AF65-F5344CB8AC3E}">
        <p14:creationId xmlns:p14="http://schemas.microsoft.com/office/powerpoint/2010/main" val="93162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398FB7-B0DD-4EB6-831D-09E0F45F5B76}"/>
              </a:ext>
            </a:extLst>
          </p:cNvPr>
          <p:cNvSpPr>
            <a:spLocks noGrp="1"/>
          </p:cNvSpPr>
          <p:nvPr>
            <p:ph type="title"/>
          </p:nvPr>
        </p:nvSpPr>
        <p:spPr/>
        <p:txBody>
          <a:bodyPr/>
          <a:lstStyle/>
          <a:p>
            <a:r>
              <a:rPr lang="en-US" dirty="0"/>
              <a:t>Motivation</a:t>
            </a:r>
            <a:endParaRPr lang="x-none" dirty="0"/>
          </a:p>
        </p:txBody>
      </p:sp>
      <p:sp>
        <p:nvSpPr>
          <p:cNvPr id="3" name="Content Placeholder 2">
            <a:extLst>
              <a:ext uri="{FF2B5EF4-FFF2-40B4-BE49-F238E27FC236}">
                <a16:creationId xmlns:a16="http://schemas.microsoft.com/office/drawing/2014/main" xmlns="" id="{2A1B604A-9436-415A-B844-BB0E039FC376}"/>
              </a:ext>
            </a:extLst>
          </p:cNvPr>
          <p:cNvSpPr>
            <a:spLocks noGrp="1"/>
          </p:cNvSpPr>
          <p:nvPr>
            <p:ph idx="1"/>
          </p:nvPr>
        </p:nvSpPr>
        <p:spPr/>
        <p:txBody>
          <a:bodyPr/>
          <a:lstStyle/>
          <a:p>
            <a:r>
              <a:rPr lang="en-US" dirty="0"/>
              <a:t>Automatic analysis of data required to generate</a:t>
            </a:r>
            <a:r>
              <a:rPr lang="en-US" baseline="0" dirty="0"/>
              <a:t> insights</a:t>
            </a:r>
          </a:p>
          <a:p>
            <a:pPr lvl="1"/>
            <a:r>
              <a:rPr lang="en-US" dirty="0"/>
              <a:t>We focus on sentiment within reviews</a:t>
            </a:r>
          </a:p>
          <a:p>
            <a:endParaRPr lang="en-US" dirty="0"/>
          </a:p>
          <a:p>
            <a:r>
              <a:rPr lang="en-US" b="1" dirty="0"/>
              <a:t>Sentiment mining</a:t>
            </a:r>
            <a:r>
              <a:rPr lang="en-US" i="1" dirty="0"/>
              <a:t> </a:t>
            </a:r>
            <a:r>
              <a:rPr lang="en-US" dirty="0"/>
              <a:t>is defined as the automatic assessment of the sentiment expressed in text (in our case by consumers in product reviews)</a:t>
            </a:r>
          </a:p>
          <a:p>
            <a:endParaRPr lang="en-US" sz="1000" dirty="0"/>
          </a:p>
          <a:p>
            <a:r>
              <a:rPr lang="en-US" dirty="0"/>
              <a:t>Different types of sentiment mining</a:t>
            </a:r>
          </a:p>
          <a:p>
            <a:pPr lvl="1"/>
            <a:r>
              <a:rPr lang="en-US" dirty="0"/>
              <a:t>Review-level</a:t>
            </a:r>
          </a:p>
          <a:p>
            <a:pPr lvl="1"/>
            <a:r>
              <a:rPr lang="en-US" dirty="0"/>
              <a:t>Sentence-level</a:t>
            </a:r>
          </a:p>
          <a:p>
            <a:pPr lvl="1"/>
            <a:r>
              <a:rPr lang="en-US" b="1" dirty="0"/>
              <a:t>Aspect-level (</a:t>
            </a:r>
            <a:r>
              <a:rPr lang="en-US" dirty="0"/>
              <a:t>for products, aspects are also referred to as product features)</a:t>
            </a:r>
          </a:p>
          <a:p>
            <a:pPr lvl="1"/>
            <a:endParaRPr lang="en-US" dirty="0"/>
          </a:p>
          <a:p>
            <a:pPr lvl="2"/>
            <a:endParaRPr lang="x-none" b="1" dirty="0"/>
          </a:p>
        </p:txBody>
      </p:sp>
      <p:sp>
        <p:nvSpPr>
          <p:cNvPr id="4" name="Footer Placeholder 3">
            <a:extLst>
              <a:ext uri="{FF2B5EF4-FFF2-40B4-BE49-F238E27FC236}">
                <a16:creationId xmlns:a16="http://schemas.microsoft.com/office/drawing/2014/main" xmlns="" id="{1113DC1C-1A3F-40A2-BE5C-E7C456E167D0}"/>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714070B3-673E-47C1-B8C5-667228583439}"/>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2591248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CA2813-3B40-481A-B6A6-809E13E35A69}"/>
              </a:ext>
            </a:extLst>
          </p:cNvPr>
          <p:cNvSpPr>
            <a:spLocks noGrp="1"/>
          </p:cNvSpPr>
          <p:nvPr>
            <p:ph type="title"/>
          </p:nvPr>
        </p:nvSpPr>
        <p:spPr/>
        <p:txBody>
          <a:bodyPr/>
          <a:lstStyle/>
          <a:p>
            <a:r>
              <a:rPr lang="en-US" dirty="0"/>
              <a:t>Motivation</a:t>
            </a:r>
            <a:endParaRPr lang="x-none" dirty="0"/>
          </a:p>
        </p:txBody>
      </p:sp>
      <p:sp>
        <p:nvSpPr>
          <p:cNvPr id="3" name="Content Placeholder 2">
            <a:extLst>
              <a:ext uri="{FF2B5EF4-FFF2-40B4-BE49-F238E27FC236}">
                <a16:creationId xmlns:a16="http://schemas.microsoft.com/office/drawing/2014/main" xmlns="" id="{CD1DAC23-E133-40F7-839B-B540CA8946EA}"/>
              </a:ext>
            </a:extLst>
          </p:cNvPr>
          <p:cNvSpPr>
            <a:spLocks noGrp="1"/>
          </p:cNvSpPr>
          <p:nvPr>
            <p:ph idx="1"/>
          </p:nvPr>
        </p:nvSpPr>
        <p:spPr/>
        <p:txBody>
          <a:bodyPr/>
          <a:lstStyle/>
          <a:p>
            <a:r>
              <a:rPr lang="en-US" dirty="0" smtClean="0"/>
              <a:t>Aspect-Based </a:t>
            </a:r>
            <a:r>
              <a:rPr lang="en-US" dirty="0"/>
              <a:t>S</a:t>
            </a:r>
            <a:r>
              <a:rPr lang="en-US" dirty="0" smtClean="0"/>
              <a:t>entiment </a:t>
            </a:r>
            <a:r>
              <a:rPr lang="en-US" dirty="0"/>
              <a:t>A</a:t>
            </a:r>
            <a:r>
              <a:rPr lang="en-US" dirty="0" smtClean="0"/>
              <a:t>nalysis </a:t>
            </a:r>
            <a:r>
              <a:rPr lang="en-US" dirty="0"/>
              <a:t>(ABSA) aims to determine sentiment polarity regarding aspects of products</a:t>
            </a:r>
          </a:p>
          <a:p>
            <a:endParaRPr lang="en-US" dirty="0"/>
          </a:p>
          <a:p>
            <a:r>
              <a:rPr lang="en-US" dirty="0"/>
              <a:t>ABSA has two phases</a:t>
            </a:r>
          </a:p>
          <a:p>
            <a:pPr lvl="1"/>
            <a:r>
              <a:rPr lang="en-US" b="1" dirty="0"/>
              <a:t>Aspect mining </a:t>
            </a:r>
            <a:r>
              <a:rPr lang="en-US" dirty="0"/>
              <a:t>attempts to extract aspects mentioned in text</a:t>
            </a:r>
          </a:p>
          <a:p>
            <a:pPr lvl="1"/>
            <a:r>
              <a:rPr lang="en-US" dirty="0"/>
              <a:t>There are two different aspect types</a:t>
            </a:r>
          </a:p>
          <a:p>
            <a:pPr lvl="2"/>
            <a:r>
              <a:rPr lang="en-US" b="1" dirty="0"/>
              <a:t>Explicit aspect mentions</a:t>
            </a:r>
            <a:r>
              <a:rPr lang="en-US" dirty="0"/>
              <a:t> where the aspect is explicitly mentioned</a:t>
            </a:r>
          </a:p>
          <a:p>
            <a:pPr lvl="2"/>
            <a:r>
              <a:rPr lang="en-US" b="1" dirty="0"/>
              <a:t>Implicit aspect mentions</a:t>
            </a:r>
            <a:r>
              <a:rPr lang="en-US" dirty="0"/>
              <a:t>, where the aspect is implied by the sentence</a:t>
            </a:r>
            <a:endParaRPr lang="en-US" b="1" dirty="0"/>
          </a:p>
          <a:p>
            <a:r>
              <a:rPr lang="en-US" dirty="0"/>
              <a:t>Three main approaches</a:t>
            </a:r>
          </a:p>
          <a:p>
            <a:pPr lvl="1"/>
            <a:r>
              <a:rPr lang="en-US" b="1" dirty="0"/>
              <a:t>Knowledge </a:t>
            </a:r>
            <a:r>
              <a:rPr lang="en-US" b="1" dirty="0" smtClean="0"/>
              <a:t>Representation</a:t>
            </a:r>
            <a:endParaRPr lang="en-US" b="1" dirty="0"/>
          </a:p>
          <a:p>
            <a:pPr lvl="1"/>
            <a:r>
              <a:rPr lang="en-US" b="1" dirty="0" smtClean="0"/>
              <a:t>Machine Learning</a:t>
            </a:r>
            <a:endParaRPr lang="en-US" b="1" dirty="0"/>
          </a:p>
          <a:p>
            <a:pPr lvl="1"/>
            <a:r>
              <a:rPr lang="en-US" b="1" dirty="0"/>
              <a:t>Hybrid</a:t>
            </a:r>
            <a:r>
              <a:rPr lang="en-US" dirty="0"/>
              <a:t>: current state-of-the-art, e.g., </a:t>
            </a:r>
            <a:r>
              <a:rPr lang="en-GB" b="1" dirty="0"/>
              <a:t>A Hybrid Approach for Aspect-Based Sentiment Analysis (HAABSA)</a:t>
            </a:r>
            <a:r>
              <a:rPr lang="en-GB" dirty="0"/>
              <a:t> proposed by </a:t>
            </a:r>
            <a:r>
              <a:rPr lang="en-GB" dirty="0" err="1"/>
              <a:t>Wallaart</a:t>
            </a:r>
            <a:r>
              <a:rPr lang="en-GB" dirty="0"/>
              <a:t> and </a:t>
            </a:r>
            <a:r>
              <a:rPr lang="en-GB" dirty="0" err="1"/>
              <a:t>Frasincar</a:t>
            </a:r>
            <a:r>
              <a:rPr lang="en-GB" dirty="0"/>
              <a:t> (2019) at ESWC 2019</a:t>
            </a:r>
            <a:endParaRPr lang="en-US" dirty="0"/>
          </a:p>
        </p:txBody>
      </p:sp>
      <p:sp>
        <p:nvSpPr>
          <p:cNvPr id="4" name="Footer Placeholder 3">
            <a:extLst>
              <a:ext uri="{FF2B5EF4-FFF2-40B4-BE49-F238E27FC236}">
                <a16:creationId xmlns:a16="http://schemas.microsoft.com/office/drawing/2014/main" xmlns="" id="{217C8C1C-BABA-495D-9825-CC17416AE585}"/>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3A6C7396-4E1F-4296-8397-35BE37A22863}"/>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57135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D62E99-BA29-4EEC-8FA6-6EA6C0AD2510}"/>
              </a:ext>
            </a:extLst>
          </p:cNvPr>
          <p:cNvSpPr>
            <a:spLocks noGrp="1"/>
          </p:cNvSpPr>
          <p:nvPr>
            <p:ph type="title"/>
          </p:nvPr>
        </p:nvSpPr>
        <p:spPr/>
        <p:txBody>
          <a:bodyPr/>
          <a:lstStyle/>
          <a:p>
            <a:r>
              <a:rPr lang="en-US" dirty="0"/>
              <a:t>Motivation</a:t>
            </a:r>
            <a:endParaRPr lang="x-none" dirty="0"/>
          </a:p>
        </p:txBody>
      </p:sp>
      <p:sp>
        <p:nvSpPr>
          <p:cNvPr id="3" name="Content Placeholder 2">
            <a:extLst>
              <a:ext uri="{FF2B5EF4-FFF2-40B4-BE49-F238E27FC236}">
                <a16:creationId xmlns:a16="http://schemas.microsoft.com/office/drawing/2014/main" xmlns="" id="{EF154F5E-1E7C-4BD5-B55A-CA7D4DF952CF}"/>
              </a:ext>
            </a:extLst>
          </p:cNvPr>
          <p:cNvSpPr>
            <a:spLocks noGrp="1"/>
          </p:cNvSpPr>
          <p:nvPr>
            <p:ph idx="1"/>
          </p:nvPr>
        </p:nvSpPr>
        <p:spPr/>
        <p:txBody>
          <a:bodyPr/>
          <a:lstStyle/>
          <a:p>
            <a:r>
              <a:rPr lang="en-US" dirty="0"/>
              <a:t>HAABSA uses an ontology to predict sentiment</a:t>
            </a:r>
          </a:p>
          <a:p>
            <a:pPr lvl="1"/>
            <a:r>
              <a:rPr lang="en-US" dirty="0"/>
              <a:t>If that fails, use machine learning model as back-up</a:t>
            </a:r>
          </a:p>
          <a:p>
            <a:endParaRPr lang="en-US" dirty="0"/>
          </a:p>
          <a:p>
            <a:r>
              <a:rPr lang="en-US" dirty="0"/>
              <a:t>Ontology is hand crafted</a:t>
            </a:r>
          </a:p>
          <a:p>
            <a:endParaRPr lang="en-US" dirty="0"/>
          </a:p>
          <a:p>
            <a:r>
              <a:rPr lang="en-US" dirty="0" smtClean="0"/>
              <a:t>Semi-automatic </a:t>
            </a:r>
            <a:r>
              <a:rPr lang="en-US" dirty="0"/>
              <a:t>ontology building reduces user time spent</a:t>
            </a:r>
          </a:p>
          <a:p>
            <a:pPr lvl="1"/>
            <a:r>
              <a:rPr lang="en-US" dirty="0"/>
              <a:t>Word embeddings promising candidate to use as word representation</a:t>
            </a:r>
          </a:p>
          <a:p>
            <a:endParaRPr lang="en-US" dirty="0"/>
          </a:p>
          <a:p>
            <a:r>
              <a:rPr lang="en-US" dirty="0"/>
              <a:t>We propose a method for building ontologies </a:t>
            </a:r>
            <a:r>
              <a:rPr lang="en-US" dirty="0" smtClean="0"/>
              <a:t>semi-automatically </a:t>
            </a:r>
            <a:r>
              <a:rPr lang="en-US" dirty="0"/>
              <a:t>based on word embeddings</a:t>
            </a:r>
          </a:p>
          <a:p>
            <a:endParaRPr lang="en-US" dirty="0"/>
          </a:p>
          <a:p>
            <a:pPr lvl="1"/>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xmlns="" id="{D749E647-5FC5-4B48-8A81-F5F167931798}"/>
              </a:ext>
            </a:extLst>
          </p:cNvPr>
          <p:cNvSpPr>
            <a:spLocks noGrp="1"/>
          </p:cNvSpPr>
          <p:nvPr>
            <p:ph type="ftr" sz="quarter" idx="11"/>
          </p:nvPr>
        </p:nvSpPr>
        <p:spPr/>
        <p:txBody>
          <a:bodyPr/>
          <a:lstStyle/>
          <a:p>
            <a:pPr>
              <a:defRPr/>
            </a:pPr>
            <a:endParaRPr lang="en-US" dirty="0">
              <a:solidFill>
                <a:srgbClr val="000000"/>
              </a:solidFill>
            </a:endParaRPr>
          </a:p>
          <a:p>
            <a:pPr>
              <a:defRPr/>
            </a:pPr>
            <a:endParaRPr lang="en-US" dirty="0">
              <a:solidFill>
                <a:srgbClr val="000000"/>
              </a:solidFill>
            </a:endParaRPr>
          </a:p>
        </p:txBody>
      </p:sp>
      <p:sp>
        <p:nvSpPr>
          <p:cNvPr id="5" name="Slide Number Placeholder 4">
            <a:extLst>
              <a:ext uri="{FF2B5EF4-FFF2-40B4-BE49-F238E27FC236}">
                <a16:creationId xmlns:a16="http://schemas.microsoft.com/office/drawing/2014/main" xmlns="" id="{32E949B1-330D-4F65-B3C8-5ED270C33252}"/>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val="2002472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71FCAA-41CF-4F44-8B5F-2D97D4FB56E5}"/>
              </a:ext>
            </a:extLst>
          </p:cNvPr>
          <p:cNvSpPr>
            <a:spLocks noGrp="1"/>
          </p:cNvSpPr>
          <p:nvPr>
            <p:ph type="title"/>
          </p:nvPr>
        </p:nvSpPr>
        <p:spPr/>
        <p:txBody>
          <a:bodyPr/>
          <a:lstStyle/>
          <a:p>
            <a:r>
              <a:rPr lang="en-US" dirty="0"/>
              <a:t>Related Work</a:t>
            </a:r>
            <a:endParaRPr lang="x-none" dirty="0"/>
          </a:p>
        </p:txBody>
      </p:sp>
      <p:sp>
        <p:nvSpPr>
          <p:cNvPr id="3" name="Content Placeholder 2">
            <a:extLst>
              <a:ext uri="{FF2B5EF4-FFF2-40B4-BE49-F238E27FC236}">
                <a16:creationId xmlns:a16="http://schemas.microsoft.com/office/drawing/2014/main" xmlns="" id="{6A212747-B602-4893-AE14-B642FF1E7FD4}"/>
              </a:ext>
            </a:extLst>
          </p:cNvPr>
          <p:cNvSpPr>
            <a:spLocks noGrp="1"/>
          </p:cNvSpPr>
          <p:nvPr>
            <p:ph idx="1"/>
          </p:nvPr>
        </p:nvSpPr>
        <p:spPr/>
        <p:txBody>
          <a:bodyPr/>
          <a:lstStyle/>
          <a:p>
            <a:r>
              <a:rPr lang="en-US" b="1" dirty="0" err="1"/>
              <a:t>Ontology+BoW</a:t>
            </a:r>
            <a:r>
              <a:rPr lang="en-US" b="1" dirty="0"/>
              <a:t> </a:t>
            </a:r>
            <a:r>
              <a:rPr lang="en-US" dirty="0"/>
              <a:t>approach is introduced in Schouten and </a:t>
            </a:r>
            <a:r>
              <a:rPr lang="en-US" dirty="0" err="1" smtClean="0"/>
              <a:t>Frasincar</a:t>
            </a:r>
            <a:r>
              <a:rPr lang="en-US" dirty="0" smtClean="0"/>
              <a:t> (</a:t>
            </a:r>
            <a:r>
              <a:rPr lang="en-US" dirty="0"/>
              <a:t>2017)</a:t>
            </a:r>
          </a:p>
          <a:p>
            <a:pPr lvl="1"/>
            <a:r>
              <a:rPr lang="en-US" dirty="0"/>
              <a:t>Only ontology achieves 74.2% accuracy on </a:t>
            </a:r>
            <a:r>
              <a:rPr lang="en-US" dirty="0" err="1" smtClean="0"/>
              <a:t>SemEval</a:t>
            </a:r>
            <a:r>
              <a:rPr lang="en-US" dirty="0" smtClean="0"/>
              <a:t> 2016</a:t>
            </a:r>
            <a:endParaRPr lang="en-US" dirty="0"/>
          </a:p>
          <a:p>
            <a:pPr lvl="1"/>
            <a:r>
              <a:rPr lang="en-US" dirty="0"/>
              <a:t>Only </a:t>
            </a:r>
            <a:r>
              <a:rPr lang="en-US" dirty="0" err="1"/>
              <a:t>BoW</a:t>
            </a:r>
            <a:r>
              <a:rPr lang="en-US" dirty="0"/>
              <a:t> SVM achieves 82.0% accuracy</a:t>
            </a:r>
          </a:p>
          <a:p>
            <a:pPr lvl="1"/>
            <a:r>
              <a:rPr lang="en-US" dirty="0"/>
              <a:t>Ontology + </a:t>
            </a:r>
            <a:r>
              <a:rPr lang="en-US" dirty="0" err="1"/>
              <a:t>BoW</a:t>
            </a:r>
            <a:r>
              <a:rPr lang="en-US" dirty="0"/>
              <a:t> SVM achieves 86.0% accuracy</a:t>
            </a:r>
          </a:p>
          <a:p>
            <a:pPr marL="457200" lvl="1" indent="0">
              <a:buNone/>
            </a:pPr>
            <a:endParaRPr lang="en-US" dirty="0"/>
          </a:p>
          <a:p>
            <a:r>
              <a:rPr lang="en-US" b="1" dirty="0"/>
              <a:t>HAABSA</a:t>
            </a:r>
            <a:r>
              <a:rPr lang="en-US" dirty="0"/>
              <a:t> combines an ontology with attentional neural model</a:t>
            </a:r>
          </a:p>
          <a:p>
            <a:pPr lvl="1"/>
            <a:r>
              <a:rPr lang="en-GB" b="1" dirty="0"/>
              <a:t>Left-</a:t>
            </a:r>
            <a:r>
              <a:rPr lang="en-GB" b="1" dirty="0" err="1"/>
              <a:t>Center</a:t>
            </a:r>
            <a:r>
              <a:rPr lang="en-GB" b="1" dirty="0"/>
              <a:t>-Right separated neural network with Rotatory attention and multi-hops</a:t>
            </a:r>
            <a:r>
              <a:rPr lang="en-GB" dirty="0"/>
              <a:t> </a:t>
            </a:r>
            <a:r>
              <a:rPr lang="en-US" b="1" dirty="0"/>
              <a:t>(</a:t>
            </a:r>
            <a:r>
              <a:rPr lang="en-US" b="1" dirty="0" smtClean="0"/>
              <a:t>LCR-Rot-hop) </a:t>
            </a:r>
            <a:r>
              <a:rPr lang="en-US" dirty="0" smtClean="0"/>
              <a:t>by </a:t>
            </a:r>
            <a:r>
              <a:rPr lang="en-US" dirty="0" err="1"/>
              <a:t>Wallaart</a:t>
            </a:r>
            <a:r>
              <a:rPr lang="en-US" dirty="0"/>
              <a:t> and </a:t>
            </a:r>
            <a:r>
              <a:rPr lang="en-US" dirty="0" err="1"/>
              <a:t>Frasincar</a:t>
            </a:r>
            <a:r>
              <a:rPr lang="en-US" dirty="0"/>
              <a:t> (2019) uses left, target and right context to compute attention scores in an iterative approach to mine sentiment.</a:t>
            </a:r>
          </a:p>
          <a:p>
            <a:pPr lvl="1"/>
            <a:r>
              <a:rPr lang="en-US" dirty="0"/>
              <a:t>Ontology + LCR-Rot-hop achieves state-of-the-art 88.0% accuracy on </a:t>
            </a:r>
            <a:r>
              <a:rPr lang="en-US" dirty="0" err="1" smtClean="0"/>
              <a:t>SamEval</a:t>
            </a:r>
            <a:r>
              <a:rPr lang="en-US" dirty="0" smtClean="0"/>
              <a:t> 2016</a:t>
            </a:r>
            <a:endParaRPr lang="en-US" dirty="0"/>
          </a:p>
          <a:p>
            <a:pPr marL="0" indent="0">
              <a:buNone/>
            </a:pPr>
            <a:r>
              <a:rPr lang="en-US" dirty="0"/>
              <a:t/>
            </a:r>
            <a:br>
              <a:rPr lang="en-US" dirty="0"/>
            </a:br>
            <a:endParaRPr lang="en-US" sz="500" dirty="0"/>
          </a:p>
          <a:p>
            <a:pPr marL="0" indent="0">
              <a:buNone/>
            </a:pPr>
            <a:r>
              <a:rPr lang="en-US" dirty="0"/>
              <a:t>     </a:t>
            </a:r>
          </a:p>
          <a:p>
            <a:pPr lvl="1"/>
            <a:endParaRPr lang="en-US" dirty="0"/>
          </a:p>
        </p:txBody>
      </p:sp>
      <p:sp>
        <p:nvSpPr>
          <p:cNvPr id="4" name="Footer Placeholder 3">
            <a:extLst>
              <a:ext uri="{FF2B5EF4-FFF2-40B4-BE49-F238E27FC236}">
                <a16:creationId xmlns:a16="http://schemas.microsoft.com/office/drawing/2014/main" xmlns="" id="{522A955C-1F82-4C40-89A5-265DEF0ECBB5}"/>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06C40034-2186-4A89-AEEA-7D064DBFFB82}"/>
              </a:ext>
            </a:extLst>
          </p:cNvPr>
          <p:cNvSpPr>
            <a:spLocks noGrp="1"/>
          </p:cNvSpPr>
          <p:nvPr>
            <p:ph type="sldNum" sz="quarter" idx="12"/>
          </p:nvPr>
        </p:nvSpPr>
        <p:spPr/>
        <p:txBody>
          <a:bodyPr/>
          <a:lstStyle/>
          <a:p>
            <a:pPr>
              <a:defRPr/>
            </a:pPr>
            <a:endParaRPr lang="en-US" dirty="0">
              <a:solidFill>
                <a:srgbClr val="000000"/>
              </a:solidFill>
            </a:endParaRPr>
          </a:p>
          <a:p>
            <a:pPr>
              <a:defRPr/>
            </a:pPr>
            <a:fld id="{7B4BD39F-A964-4876-A31E-F21A2A06217E}"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3070130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C4E075-D0C7-42EA-8F60-80096E129DFD}"/>
              </a:ext>
            </a:extLst>
          </p:cNvPr>
          <p:cNvSpPr>
            <a:spLocks noGrp="1"/>
          </p:cNvSpPr>
          <p:nvPr>
            <p:ph type="title"/>
          </p:nvPr>
        </p:nvSpPr>
        <p:spPr/>
        <p:txBody>
          <a:bodyPr/>
          <a:lstStyle/>
          <a:p>
            <a:r>
              <a:rPr lang="en-US" dirty="0"/>
              <a:t>Related Work</a:t>
            </a:r>
            <a:endParaRPr lang="x-none" dirty="0"/>
          </a:p>
        </p:txBody>
      </p:sp>
      <p:sp>
        <p:nvSpPr>
          <p:cNvPr id="3" name="Content Placeholder 2">
            <a:extLst>
              <a:ext uri="{FF2B5EF4-FFF2-40B4-BE49-F238E27FC236}">
                <a16:creationId xmlns:a16="http://schemas.microsoft.com/office/drawing/2014/main" xmlns="" id="{7E273A40-D370-40BA-BF54-D303BF94797C}"/>
              </a:ext>
            </a:extLst>
          </p:cNvPr>
          <p:cNvSpPr>
            <a:spLocks noGrp="1"/>
          </p:cNvSpPr>
          <p:nvPr>
            <p:ph idx="1"/>
          </p:nvPr>
        </p:nvSpPr>
        <p:spPr/>
        <p:txBody>
          <a:bodyPr/>
          <a:lstStyle/>
          <a:p>
            <a:r>
              <a:rPr lang="en-US" dirty="0" err="1"/>
              <a:t>Buitelaar</a:t>
            </a:r>
            <a:r>
              <a:rPr lang="en-US" dirty="0"/>
              <a:t> et al. (2005) propose a framework for creating ontologies</a:t>
            </a:r>
          </a:p>
          <a:p>
            <a:endParaRPr lang="en-US" dirty="0"/>
          </a:p>
          <a:p>
            <a:r>
              <a:rPr lang="en-US" dirty="0"/>
              <a:t>Three ingredients are needed</a:t>
            </a:r>
          </a:p>
          <a:p>
            <a:pPr lvl="1"/>
            <a:r>
              <a:rPr lang="en-US" b="1" dirty="0"/>
              <a:t>Terms: </a:t>
            </a:r>
            <a:r>
              <a:rPr lang="en-US" dirty="0"/>
              <a:t>Words and their synonyms that portray either sentiment or </a:t>
            </a:r>
            <a:r>
              <a:rPr lang="en-US" dirty="0" smtClean="0"/>
              <a:t>aspects </a:t>
            </a:r>
            <a:r>
              <a:rPr lang="en-US" dirty="0"/>
              <a:t>that are specific to our domain or are used for general use</a:t>
            </a:r>
          </a:p>
          <a:p>
            <a:pPr lvl="1"/>
            <a:r>
              <a:rPr lang="en-US" b="1" dirty="0"/>
              <a:t>Concepts: </a:t>
            </a:r>
            <a:r>
              <a:rPr lang="en-US" dirty="0"/>
              <a:t>Terms that are related to each other need to be linked within the ontology to form concepts</a:t>
            </a:r>
          </a:p>
          <a:p>
            <a:pPr lvl="1"/>
            <a:r>
              <a:rPr lang="en-US" b="1" dirty="0"/>
              <a:t>Concept Hierarchies: </a:t>
            </a:r>
            <a:r>
              <a:rPr lang="en-US" dirty="0"/>
              <a:t>Use </a:t>
            </a:r>
            <a:r>
              <a:rPr lang="en-US" dirty="0" smtClean="0"/>
              <a:t>concept hierarchy learning to </a:t>
            </a:r>
            <a:r>
              <a:rPr lang="en-US" dirty="0"/>
              <a:t>form hierarchies within </a:t>
            </a:r>
            <a:r>
              <a:rPr lang="en-US" dirty="0" smtClean="0"/>
              <a:t>concepts</a:t>
            </a:r>
          </a:p>
          <a:p>
            <a:pPr lvl="1"/>
            <a:endParaRPr lang="en-US" dirty="0" smtClean="0"/>
          </a:p>
          <a:p>
            <a:r>
              <a:rPr lang="en-US" dirty="0" smtClean="0"/>
              <a:t>We </a:t>
            </a:r>
            <a:r>
              <a:rPr lang="en-US" dirty="0"/>
              <a:t>adapt these ingredients to fit in a word </a:t>
            </a:r>
            <a:r>
              <a:rPr lang="en-US" dirty="0" smtClean="0"/>
              <a:t>embedding-based </a:t>
            </a:r>
            <a:r>
              <a:rPr lang="en-US" dirty="0"/>
              <a:t>method</a:t>
            </a:r>
          </a:p>
          <a:p>
            <a:pPr marL="457200" lvl="1" indent="0">
              <a:buNone/>
            </a:pPr>
            <a:endParaRPr lang="en-US" dirty="0"/>
          </a:p>
          <a:p>
            <a:pPr marL="457200" lvl="1" indent="0">
              <a:buNone/>
            </a:pPr>
            <a:endParaRPr lang="en-US" dirty="0"/>
          </a:p>
          <a:p>
            <a:pPr lvl="1"/>
            <a:endParaRPr lang="x-none" dirty="0"/>
          </a:p>
        </p:txBody>
      </p:sp>
      <p:sp>
        <p:nvSpPr>
          <p:cNvPr id="4" name="Footer Placeholder 3">
            <a:extLst>
              <a:ext uri="{FF2B5EF4-FFF2-40B4-BE49-F238E27FC236}">
                <a16:creationId xmlns:a16="http://schemas.microsoft.com/office/drawing/2014/main" xmlns="" id="{65215A92-23B1-4216-9470-01AC15FFD83C}"/>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4D4DA394-6AC2-4866-BAAF-59CC6FC879A8}"/>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val="321899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CA1FB8-5A8B-4C65-B91C-AE04333DC287}"/>
              </a:ext>
            </a:extLst>
          </p:cNvPr>
          <p:cNvSpPr>
            <a:spLocks noGrp="1"/>
          </p:cNvSpPr>
          <p:nvPr>
            <p:ph type="title"/>
          </p:nvPr>
        </p:nvSpPr>
        <p:spPr/>
        <p:txBody>
          <a:bodyPr/>
          <a:lstStyle/>
          <a:p>
            <a:r>
              <a:rPr lang="en-US" dirty="0"/>
              <a:t>Related Work</a:t>
            </a:r>
            <a:endParaRPr lang="x-none" dirty="0"/>
          </a:p>
        </p:txBody>
      </p:sp>
      <p:sp>
        <p:nvSpPr>
          <p:cNvPr id="3" name="Content Placeholder 2">
            <a:extLst>
              <a:ext uri="{FF2B5EF4-FFF2-40B4-BE49-F238E27FC236}">
                <a16:creationId xmlns:a16="http://schemas.microsoft.com/office/drawing/2014/main" xmlns="" id="{48350AC8-B905-4AA5-B7A0-C222C7BF1F37}"/>
              </a:ext>
            </a:extLst>
          </p:cNvPr>
          <p:cNvSpPr>
            <a:spLocks noGrp="1"/>
          </p:cNvSpPr>
          <p:nvPr>
            <p:ph idx="1"/>
          </p:nvPr>
        </p:nvSpPr>
        <p:spPr/>
        <p:txBody>
          <a:bodyPr/>
          <a:lstStyle/>
          <a:p>
            <a:r>
              <a:rPr lang="en-US" dirty="0"/>
              <a:t>Zhuang, Schouten and </a:t>
            </a:r>
            <a:r>
              <a:rPr lang="en-US" dirty="0" err="1"/>
              <a:t>Frasincar</a:t>
            </a:r>
            <a:r>
              <a:rPr lang="en-US" dirty="0"/>
              <a:t> (2020) introduce SOBA</a:t>
            </a:r>
          </a:p>
          <a:p>
            <a:pPr lvl="1"/>
            <a:r>
              <a:rPr lang="en-US" dirty="0"/>
              <a:t>Semi-automated ontology </a:t>
            </a:r>
            <a:r>
              <a:rPr lang="en-US" dirty="0" smtClean="0"/>
              <a:t>builder</a:t>
            </a:r>
          </a:p>
          <a:p>
            <a:pPr lvl="1"/>
            <a:r>
              <a:rPr lang="en-US" dirty="0" smtClean="0"/>
              <a:t>Terms and their associated </a:t>
            </a:r>
            <a:r>
              <a:rPr lang="en-US" dirty="0" err="1" smtClean="0"/>
              <a:t>synsets</a:t>
            </a:r>
            <a:r>
              <a:rPr lang="en-US" dirty="0" smtClean="0"/>
              <a:t> produce concepts</a:t>
            </a:r>
            <a:endParaRPr lang="en-US" dirty="0"/>
          </a:p>
          <a:p>
            <a:pPr lvl="1"/>
            <a:r>
              <a:rPr lang="en-US" dirty="0"/>
              <a:t>Uses word frequencies in domain </a:t>
            </a:r>
            <a:r>
              <a:rPr lang="en-US" dirty="0" smtClean="0"/>
              <a:t>corpora</a:t>
            </a:r>
            <a:endParaRPr lang="en-US" dirty="0"/>
          </a:p>
          <a:p>
            <a:endParaRPr lang="en-US" dirty="0"/>
          </a:p>
          <a:p>
            <a:r>
              <a:rPr lang="en-US" dirty="0" err="1" smtClean="0"/>
              <a:t>Dera</a:t>
            </a:r>
            <a:r>
              <a:rPr lang="en-US" dirty="0" smtClean="0"/>
              <a:t>, </a:t>
            </a:r>
            <a:r>
              <a:rPr lang="en-US" dirty="0"/>
              <a:t>et </a:t>
            </a:r>
            <a:r>
              <a:rPr lang="en-US" dirty="0" smtClean="0"/>
              <a:t>al. </a:t>
            </a:r>
            <a:r>
              <a:rPr lang="en-US" dirty="0"/>
              <a:t>(2020) propose SASOBUS</a:t>
            </a:r>
          </a:p>
          <a:p>
            <a:pPr lvl="1"/>
            <a:r>
              <a:rPr lang="en-US" dirty="0"/>
              <a:t>Semi-automatic sentiment domain ontology building using </a:t>
            </a:r>
            <a:r>
              <a:rPr lang="en-US" dirty="0" err="1"/>
              <a:t>synsets</a:t>
            </a:r>
            <a:endParaRPr lang="en-US" dirty="0"/>
          </a:p>
          <a:p>
            <a:pPr lvl="1"/>
            <a:r>
              <a:rPr lang="en-US" dirty="0" err="1" smtClean="0"/>
              <a:t>Synsets</a:t>
            </a:r>
            <a:r>
              <a:rPr lang="en-US" dirty="0" smtClean="0"/>
              <a:t> are also used during concept hierarchy learning</a:t>
            </a:r>
            <a:endParaRPr lang="en-US" dirty="0"/>
          </a:p>
          <a:p>
            <a:pPr lvl="1"/>
            <a:r>
              <a:rPr lang="en-US" dirty="0"/>
              <a:t>Achieves better accuracy on </a:t>
            </a:r>
            <a:r>
              <a:rPr lang="en-US" dirty="0" err="1" smtClean="0"/>
              <a:t>SemEval</a:t>
            </a:r>
            <a:r>
              <a:rPr lang="en-US" dirty="0" smtClean="0"/>
              <a:t> 2016 </a:t>
            </a:r>
            <a:r>
              <a:rPr lang="en-US" dirty="0"/>
              <a:t>dataset</a:t>
            </a:r>
          </a:p>
          <a:p>
            <a:endParaRPr lang="en-US" dirty="0"/>
          </a:p>
          <a:p>
            <a:pPr lvl="1"/>
            <a:endParaRPr lang="en-US" dirty="0"/>
          </a:p>
        </p:txBody>
      </p:sp>
      <p:sp>
        <p:nvSpPr>
          <p:cNvPr id="4" name="Footer Placeholder 3">
            <a:extLst>
              <a:ext uri="{FF2B5EF4-FFF2-40B4-BE49-F238E27FC236}">
                <a16:creationId xmlns:a16="http://schemas.microsoft.com/office/drawing/2014/main" xmlns="" id="{ED1056CC-4975-4BFA-8607-7E5CFF67D1AC}"/>
              </a:ext>
            </a:extLst>
          </p:cNvPr>
          <p:cNvSpPr>
            <a:spLocks noGrp="1"/>
          </p:cNvSpPr>
          <p:nvPr>
            <p:ph type="ftr" sz="quarter" idx="11"/>
          </p:nvPr>
        </p:nvSpPr>
        <p:spPr/>
        <p:txBody>
          <a:bodyPr/>
          <a:lstStyle/>
          <a:p>
            <a:pPr>
              <a:defRPr/>
            </a:pPr>
            <a:endParaRPr lang="en-US">
              <a:solidFill>
                <a:srgbClr val="000000"/>
              </a:solidFill>
            </a:endParaRPr>
          </a:p>
          <a:p>
            <a:pPr>
              <a:defRPr/>
            </a:pPr>
            <a:endParaRPr lang="en-US">
              <a:solidFill>
                <a:srgbClr val="000000"/>
              </a:solidFill>
            </a:endParaRPr>
          </a:p>
        </p:txBody>
      </p:sp>
      <p:sp>
        <p:nvSpPr>
          <p:cNvPr id="5" name="Slide Number Placeholder 4">
            <a:extLst>
              <a:ext uri="{FF2B5EF4-FFF2-40B4-BE49-F238E27FC236}">
                <a16:creationId xmlns:a16="http://schemas.microsoft.com/office/drawing/2014/main" xmlns="" id="{3DD5D6F2-3B98-4ABA-82B8-46DADC036DD2}"/>
              </a:ext>
            </a:extLst>
          </p:cNvPr>
          <p:cNvSpPr>
            <a:spLocks noGrp="1"/>
          </p:cNvSpPr>
          <p:nvPr>
            <p:ph type="sldNum" sz="quarter" idx="12"/>
          </p:nvPr>
        </p:nvSpPr>
        <p:spPr/>
        <p:txBody>
          <a:bodyPr/>
          <a:lstStyle/>
          <a:p>
            <a:pPr>
              <a:defRPr/>
            </a:pPr>
            <a:endParaRPr lang="en-US">
              <a:solidFill>
                <a:srgbClr val="000000"/>
              </a:solidFill>
            </a:endParaRPr>
          </a:p>
          <a:p>
            <a:pPr>
              <a:defRPr/>
            </a:pPr>
            <a:fld id="{7B4BD39F-A964-4876-A31E-F21A2A06217E}"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137297960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eswc2020" id="{928655F2-8E21-47BE-9C1C-DE1C26BF4C1B}" vid="{D463407F-CF85-4FF2-8B55-97912E4CA9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eswc2021 template</Template>
  <TotalTime>1535</TotalTime>
  <Words>4411</Words>
  <Application>Microsoft Office PowerPoint</Application>
  <PresentationFormat>Custom</PresentationFormat>
  <Paragraphs>590</Paragraphs>
  <Slides>35</Slides>
  <Notes>22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WEB-SOBA: Word Embeddings-Based Semi-automatic Ontology Building for Aspect-Based Sentiment Classification</vt:lpstr>
      <vt:lpstr>Content</vt:lpstr>
      <vt:lpstr>Motivation</vt:lpstr>
      <vt:lpstr>Motivation</vt:lpstr>
      <vt:lpstr>Motivation</vt:lpstr>
      <vt:lpstr>Motivation</vt:lpstr>
      <vt:lpstr>Related Work</vt:lpstr>
      <vt:lpstr>Related Work</vt:lpstr>
      <vt:lpstr>Related Work</vt:lpstr>
      <vt:lpstr>Data</vt:lpstr>
      <vt:lpstr>Data</vt:lpstr>
      <vt:lpstr>Data</vt:lpstr>
      <vt:lpstr>Data</vt:lpstr>
      <vt:lpstr>Methodology</vt:lpstr>
      <vt:lpstr>Methodology – Ontology Structure</vt:lpstr>
      <vt:lpstr>Methodology – Ontology Structure</vt:lpstr>
      <vt:lpstr>Methodology – Ontology Structure</vt:lpstr>
      <vt:lpstr>Methodology – Word Embeddings</vt:lpstr>
      <vt:lpstr>Methodology – Word Embeddings</vt:lpstr>
      <vt:lpstr>Methodology – Term Selection</vt:lpstr>
      <vt:lpstr>Methodology – Term Selection</vt:lpstr>
      <vt:lpstr>Methodology – Term Selection</vt:lpstr>
      <vt:lpstr>Methodology – Term Selection</vt:lpstr>
      <vt:lpstr>Methodology – Term Selection</vt:lpstr>
      <vt:lpstr>Methodology – Sentiment Term Clustering</vt:lpstr>
      <vt:lpstr>Methodology – Sentiment Term Clustering</vt:lpstr>
      <vt:lpstr>Methodology – Sentiment Term Clustering</vt:lpstr>
      <vt:lpstr>Methodology – Hierarchical Clustering</vt:lpstr>
      <vt:lpstr>Evaluation</vt:lpstr>
      <vt:lpstr>Evaluation</vt:lpstr>
      <vt:lpstr>Evaluation</vt:lpstr>
      <vt:lpstr>Conclusion</vt:lpstr>
      <vt:lpstr>Conclusion</vt:lpstr>
      <vt:lpstr>References </vt:lpstr>
      <vt:lpstr>References</vt:lpstr>
    </vt:vector>
  </TitlesOfParts>
  <Company>EUR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WEB-SOBA: Word Embeddings-Based Semi-automaticOntology Building for Aspect-Based Sentiment Classification</dc:title>
  <dc:creator>Ruben Eschauzier</dc:creator>
  <cp:lastModifiedBy>Flavius</cp:lastModifiedBy>
  <cp:revision>72</cp:revision>
  <cp:lastPrinted>2020-05-15T15:20:19Z</cp:lastPrinted>
  <dcterms:created xsi:type="dcterms:W3CDTF">2021-05-22T14:44:16Z</dcterms:created>
  <dcterms:modified xsi:type="dcterms:W3CDTF">2021-05-28T17:15:40Z</dcterms:modified>
</cp:coreProperties>
</file>