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23" r:id="rId3"/>
    <p:sldId id="314" r:id="rId4"/>
    <p:sldId id="269" r:id="rId5"/>
    <p:sldId id="271" r:id="rId6"/>
    <p:sldId id="272" r:id="rId7"/>
    <p:sldId id="273" r:id="rId8"/>
    <p:sldId id="274" r:id="rId9"/>
    <p:sldId id="275" r:id="rId10"/>
    <p:sldId id="316" r:id="rId11"/>
    <p:sldId id="310" r:id="rId12"/>
    <p:sldId id="276" r:id="rId13"/>
    <p:sldId id="311" r:id="rId14"/>
    <p:sldId id="313" r:id="rId15"/>
    <p:sldId id="315" r:id="rId16"/>
    <p:sldId id="278" r:id="rId17"/>
    <p:sldId id="317" r:id="rId18"/>
    <p:sldId id="318" r:id="rId19"/>
    <p:sldId id="319" r:id="rId20"/>
    <p:sldId id="320" r:id="rId21"/>
    <p:sldId id="268" r:id="rId22"/>
    <p:sldId id="325" r:id="rId23"/>
    <p:sldId id="289" r:id="rId24"/>
    <p:sldId id="321" r:id="rId25"/>
    <p:sldId id="298" r:id="rId26"/>
    <p:sldId id="326" r:id="rId27"/>
    <p:sldId id="322" r:id="rId28"/>
    <p:sldId id="303" r:id="rId29"/>
    <p:sldId id="300" r:id="rId30"/>
    <p:sldId id="301" r:id="rId31"/>
    <p:sldId id="302" r:id="rId32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9" autoAdjust="0"/>
    <p:restoredTop sz="94668" autoAdjust="0"/>
  </p:normalViewPr>
  <p:slideViewPr>
    <p:cSldViewPr snapToGrid="0" snapToObjects="1">
      <p:cViewPr varScale="1">
        <p:scale>
          <a:sx n="109" d="100"/>
          <a:sy n="109" d="100"/>
        </p:scale>
        <p:origin x="184" y="36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8427-736F-48E5-AB0B-6B2DE6C7E3F9}" type="datetimeFigureOut">
              <a:rPr lang="en-GB" smtClean="0"/>
              <a:pPr/>
              <a:t>04/06/2018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B00A-71ED-40C6-A1CF-164C43AE5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9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Lexalytics</a:t>
            </a:r>
            <a:r>
              <a:rPr lang="en-US" dirty="0"/>
              <a:t>, </a:t>
            </a:r>
            <a:r>
              <a:rPr lang="en-US" dirty="0" err="1"/>
              <a:t>Brandwatch</a:t>
            </a:r>
            <a:r>
              <a:rPr lang="en-US" dirty="0"/>
              <a:t>,</a:t>
            </a:r>
            <a:r>
              <a:rPr lang="en-US" baseline="0" dirty="0"/>
              <a:t> startups: </a:t>
            </a:r>
            <a:r>
              <a:rPr lang="en-US" baseline="0" dirty="0" err="1"/>
              <a:t>Wonderflow</a:t>
            </a:r>
            <a:r>
              <a:rPr lang="en-US" baseline="0" dirty="0"/>
              <a:t>, Vita.io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D158-DD05-44C4-9C29-8D59C50EA5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Lexalytics</a:t>
            </a:r>
            <a:r>
              <a:rPr lang="en-US" dirty="0"/>
              <a:t>, </a:t>
            </a:r>
            <a:r>
              <a:rPr lang="en-US" dirty="0" err="1"/>
              <a:t>Brandwatch</a:t>
            </a:r>
            <a:r>
              <a:rPr lang="en-US" dirty="0"/>
              <a:t>,</a:t>
            </a:r>
            <a:r>
              <a:rPr lang="en-US" baseline="0" dirty="0"/>
              <a:t> startups: </a:t>
            </a:r>
            <a:r>
              <a:rPr lang="en-US" baseline="0" dirty="0" err="1"/>
              <a:t>Wonderflow</a:t>
            </a:r>
            <a:r>
              <a:rPr lang="en-US" baseline="0" dirty="0"/>
              <a:t>, Vita.io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D158-DD05-44C4-9C29-8D59C50EA5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30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decision tree to find triggers for neutral case.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08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6" y="1260000"/>
            <a:ext cx="6300000" cy="1548000"/>
          </a:xfrm>
        </p:spPr>
        <p:txBody>
          <a:bodyPr/>
          <a:lstStyle>
            <a:lvl1pPr>
              <a:lnSpc>
                <a:spcPts val="38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6" y="2808000"/>
            <a:ext cx="6300000" cy="8100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2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04-06-18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91525" y="792000"/>
            <a:ext cx="8172000" cy="3418613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96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04-06-18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6" y="1260000"/>
            <a:ext cx="6300000" cy="1548000"/>
          </a:xfrm>
        </p:spPr>
        <p:txBody>
          <a:bodyPr/>
          <a:lstStyle>
            <a:lvl1pPr>
              <a:lnSpc>
                <a:spcPts val="38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6" y="2808000"/>
            <a:ext cx="4533663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2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a picture and move it backwards </a:t>
            </a:r>
            <a:br>
              <a:rPr lang="en-GB" noProof="0" dirty="0"/>
            </a:br>
            <a:r>
              <a:rPr lang="en-GB" noProof="0" dirty="0"/>
              <a:t>with right mouse button &gt; send to back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04-06-18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04-06-18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93200" y="972000"/>
            <a:ext cx="4014000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201" y="971999"/>
            <a:ext cx="4015325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04-06-18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tot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72000"/>
            <a:ext cx="40140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tot edit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1296000"/>
            <a:ext cx="40140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04-06-18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6" y="396000"/>
            <a:ext cx="3999599" cy="5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04-06-18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381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6" y="396000"/>
            <a:ext cx="3999599" cy="57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1524" y="972000"/>
            <a:ext cx="39996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04-06-18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 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237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 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04-06-18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EU_Logo_Groen_300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08000" y="4298400"/>
            <a:ext cx="1432608" cy="576091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524" y="971551"/>
            <a:ext cx="8172000" cy="33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7200" y="4663178"/>
            <a:ext cx="756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Museo Sans 100"/>
                <a:cs typeface="Museo Sans 100"/>
              </a:defRPr>
            </a:lvl1pPr>
          </a:lstStyle>
          <a:p>
            <a:fld id="{F10973AC-957D-C346-BA56-D82065FA2AEB}" type="datetimeFigureOut">
              <a:rPr lang="nl-NL" smtClean="0"/>
              <a:pPr/>
              <a:t>04-06-18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73200" y="4663178"/>
            <a:ext cx="510292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+mn-lt"/>
                <a:cs typeface="Museo Sans 50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525" y="4663178"/>
            <a:ext cx="324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+mn-lt"/>
                <a:cs typeface="Museo Sans 500"/>
              </a:defRPr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52" r:id="rId5"/>
    <p:sldLayoutId id="2147483653" r:id="rId6"/>
    <p:sldLayoutId id="2147483660" r:id="rId7"/>
    <p:sldLayoutId id="2147483661" r:id="rId8"/>
    <p:sldLayoutId id="2147483654" r:id="rId9"/>
    <p:sldLayoutId id="2147483655" r:id="rId10"/>
    <p:sldLayoutId id="2147483657" r:id="rId11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+mj-lt"/>
          <a:ea typeface="+mj-ea"/>
          <a:cs typeface="Museo Sans 700"/>
        </a:defRPr>
      </a:lvl1pPr>
    </p:titleStyle>
    <p:bodyStyle>
      <a:lvl1pPr marL="216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Museo Sans 500"/>
        </a:defRPr>
      </a:lvl1pPr>
      <a:lvl2pPr marL="432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2pPr>
      <a:lvl3pPr marL="648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3pPr>
      <a:lvl4pPr marL="864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4pPr>
      <a:lvl5pPr marL="1080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26" y="1399146"/>
            <a:ext cx="7106478" cy="1548000"/>
          </a:xfrm>
        </p:spPr>
        <p:txBody>
          <a:bodyPr/>
          <a:lstStyle/>
          <a:p>
            <a:r>
              <a:rPr lang="en-US" sz="3600" dirty="0"/>
              <a:t>Ontology-Driven Sentiment Analysis of Product and Service Aspects</a:t>
            </a:r>
            <a:endParaRPr lang="nl-NL" sz="36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91526" y="2798569"/>
            <a:ext cx="6300000" cy="810000"/>
          </a:xfrm>
        </p:spPr>
        <p:txBody>
          <a:bodyPr/>
          <a:lstStyle/>
          <a:p>
            <a:r>
              <a:rPr lang="nl-NL" dirty="0"/>
              <a:t>Kim Schouten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Flavius</a:t>
            </a:r>
            <a:r>
              <a:rPr lang="nl-NL" dirty="0"/>
              <a:t> </a:t>
            </a:r>
            <a:r>
              <a:rPr lang="nl-NL" dirty="0" err="1"/>
              <a:t>Frasincar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1849" cy="49409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Ontology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776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err="1"/>
              <a:t>Purpose</a:t>
            </a:r>
            <a:r>
              <a:rPr lang="nl-NL" sz="2400" dirty="0"/>
              <a:t> of </a:t>
            </a:r>
            <a:r>
              <a:rPr lang="nl-NL" sz="2400" dirty="0" err="1"/>
              <a:t>ontology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Sentiment lexicon</a:t>
            </a:r>
          </a:p>
          <a:p>
            <a:pPr lvl="1"/>
            <a:r>
              <a:rPr lang="nl-NL" dirty="0"/>
              <a:t>Aspect </a:t>
            </a:r>
            <a:r>
              <a:rPr lang="nl-NL" dirty="0" err="1"/>
              <a:t>and</a:t>
            </a:r>
            <a:r>
              <a:rPr lang="nl-NL" dirty="0"/>
              <a:t> sentiment </a:t>
            </a:r>
            <a:r>
              <a:rPr lang="nl-NL" dirty="0" err="1"/>
              <a:t>concepts</a:t>
            </a:r>
            <a:r>
              <a:rPr lang="nl-NL" dirty="0"/>
              <a:t> have </a:t>
            </a:r>
            <a:r>
              <a:rPr lang="nl-NL" dirty="0" err="1"/>
              <a:t>lexicalizations</a:t>
            </a:r>
            <a:endParaRPr lang="nl-NL" dirty="0"/>
          </a:p>
          <a:p>
            <a:pPr lvl="2"/>
            <a:r>
              <a:rPr lang="nl-NL" dirty="0"/>
              <a:t>Link classes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words</a:t>
            </a:r>
            <a:r>
              <a:rPr lang="nl-NL" dirty="0"/>
              <a:t> in </a:t>
            </a:r>
            <a:r>
              <a:rPr lang="nl-NL" dirty="0" err="1"/>
              <a:t>text</a:t>
            </a:r>
            <a:endParaRPr lang="nl-NL" dirty="0"/>
          </a:p>
          <a:p>
            <a:pPr lvl="1"/>
            <a:r>
              <a:rPr lang="nl-NL" dirty="0"/>
              <a:t>High-level aspect </a:t>
            </a:r>
            <a:r>
              <a:rPr lang="nl-NL" dirty="0" err="1"/>
              <a:t>concepts</a:t>
            </a:r>
            <a:r>
              <a:rPr lang="nl-NL" dirty="0"/>
              <a:t> have </a:t>
            </a:r>
            <a:r>
              <a:rPr lang="nl-NL" dirty="0" err="1"/>
              <a:t>an</a:t>
            </a:r>
            <a:r>
              <a:rPr lang="nl-NL" dirty="0"/>
              <a:t> aspect </a:t>
            </a:r>
            <a:r>
              <a:rPr lang="nl-NL" dirty="0" err="1"/>
              <a:t>annotation</a:t>
            </a:r>
            <a:endParaRPr lang="nl-NL" dirty="0"/>
          </a:p>
          <a:p>
            <a:pPr lvl="2"/>
            <a:r>
              <a:rPr lang="nl-NL" dirty="0"/>
              <a:t>Link classes </a:t>
            </a:r>
            <a:r>
              <a:rPr lang="nl-NL" dirty="0" err="1"/>
              <a:t>to</a:t>
            </a:r>
            <a:r>
              <a:rPr lang="nl-NL" dirty="0"/>
              <a:t> ‘aspect </a:t>
            </a:r>
            <a:r>
              <a:rPr lang="nl-NL" dirty="0" err="1"/>
              <a:t>category</a:t>
            </a:r>
            <a:r>
              <a:rPr lang="nl-NL" dirty="0"/>
              <a:t>’ </a:t>
            </a:r>
            <a:r>
              <a:rPr lang="nl-NL" dirty="0" err="1"/>
              <a:t>annotations</a:t>
            </a:r>
            <a:r>
              <a:rPr lang="nl-NL" dirty="0"/>
              <a:t> in data set</a:t>
            </a:r>
          </a:p>
          <a:p>
            <a:pPr lvl="1"/>
            <a:r>
              <a:rPr lang="nl-NL" dirty="0"/>
              <a:t>Sentiment </a:t>
            </a:r>
            <a:r>
              <a:rPr lang="nl-NL" dirty="0" err="1"/>
              <a:t>words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are </a:t>
            </a:r>
            <a:r>
              <a:rPr lang="nl-NL" dirty="0" err="1"/>
              <a:t>always</a:t>
            </a:r>
            <a:r>
              <a:rPr lang="nl-NL" dirty="0"/>
              <a:t> </a:t>
            </a:r>
            <a:r>
              <a:rPr lang="nl-NL" dirty="0" err="1"/>
              <a:t>positive</a:t>
            </a:r>
            <a:r>
              <a:rPr lang="nl-NL" dirty="0"/>
              <a:t> are </a:t>
            </a:r>
            <a:r>
              <a:rPr lang="nl-NL" dirty="0" err="1"/>
              <a:t>subclasses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Positive</a:t>
            </a:r>
            <a:r>
              <a:rPr lang="nl-NL" dirty="0"/>
              <a:t> class</a:t>
            </a:r>
          </a:p>
          <a:p>
            <a:pPr lvl="1"/>
            <a:r>
              <a:rPr lang="nl-NL" dirty="0"/>
              <a:t>Same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Negative</a:t>
            </a:r>
            <a:r>
              <a:rPr lang="nl-NL" dirty="0"/>
              <a:t>, no 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Neutral</a:t>
            </a:r>
            <a:r>
              <a:rPr lang="nl-NL" dirty="0"/>
              <a:t> class.</a:t>
            </a:r>
          </a:p>
          <a:p>
            <a:pPr lvl="1"/>
            <a:r>
              <a:rPr lang="nl-NL" dirty="0"/>
              <a:t>Sentiment </a:t>
            </a:r>
            <a:r>
              <a:rPr lang="nl-NL" dirty="0" err="1"/>
              <a:t>words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have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sentiment </a:t>
            </a:r>
            <a:r>
              <a:rPr lang="nl-NL" dirty="0" err="1"/>
              <a:t>value</a:t>
            </a:r>
            <a:r>
              <a:rPr lang="nl-NL" dirty="0"/>
              <a:t>, </a:t>
            </a:r>
            <a:r>
              <a:rPr lang="nl-NL" dirty="0" err="1"/>
              <a:t>regardless</a:t>
            </a:r>
            <a:r>
              <a:rPr lang="nl-NL" dirty="0"/>
              <a:t> of aspect are </a:t>
            </a:r>
            <a:r>
              <a:rPr lang="nl-NL" dirty="0" err="1"/>
              <a:t>called</a:t>
            </a:r>
            <a:r>
              <a:rPr lang="nl-NL" dirty="0"/>
              <a:t> type-1 sentiment </a:t>
            </a:r>
            <a:r>
              <a:rPr lang="nl-NL" dirty="0" err="1"/>
              <a:t>words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paper.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4806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Snippet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&lt;sentence id="1032695:1"&gt;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&lt;text&gt;Everything is always cooked to perfection , the service is excellent , the decor cool and understated .&lt;/text&gt;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target="NULL" </a:t>
            </a:r>
            <a:r>
              <a:rPr lang="en-US" b="1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category="FOOD#QUALITY"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 			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positive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from="0" to="0"/&gt;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target="service" </a:t>
            </a:r>
            <a:r>
              <a:rPr lang="en-US" b="1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category="SERVICE#GENERAL"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positive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from="47" to="54"/&gt;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target="decor" </a:t>
            </a:r>
            <a:r>
              <a:rPr lang="en-US" b="1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category="AMBIENCE#GENERAL"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positive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from="73" to="78"/&gt;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&lt;/Opinions&gt;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6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err="1"/>
              <a:t>Purpose</a:t>
            </a:r>
            <a:r>
              <a:rPr lang="nl-NL" sz="2400" dirty="0"/>
              <a:t> of </a:t>
            </a:r>
            <a:r>
              <a:rPr lang="nl-NL" sz="2400" dirty="0" err="1"/>
              <a:t>ontology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Sentiment lexicon</a:t>
            </a:r>
          </a:p>
          <a:p>
            <a:r>
              <a:rPr lang="nl-NL" dirty="0"/>
              <a:t>Sentiment scope</a:t>
            </a:r>
          </a:p>
          <a:p>
            <a:pPr lvl="1"/>
            <a:r>
              <a:rPr lang="nl-NL" dirty="0" err="1"/>
              <a:t>Some</a:t>
            </a:r>
            <a:r>
              <a:rPr lang="nl-NL" dirty="0"/>
              <a:t> sentiment </a:t>
            </a:r>
            <a:r>
              <a:rPr lang="nl-NL" dirty="0" err="1"/>
              <a:t>words</a:t>
            </a:r>
            <a:r>
              <a:rPr lang="nl-NL" dirty="0"/>
              <a:t> are </a:t>
            </a:r>
            <a:r>
              <a:rPr lang="nl-NL" dirty="0" err="1"/>
              <a:t>only</a:t>
            </a:r>
            <a:r>
              <a:rPr lang="nl-NL" dirty="0"/>
              <a:t> ever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a single aspect </a:t>
            </a:r>
            <a:r>
              <a:rPr lang="nl-NL" dirty="0" err="1"/>
              <a:t>category</a:t>
            </a:r>
            <a:endParaRPr lang="nl-NL" dirty="0"/>
          </a:p>
          <a:p>
            <a:pPr lvl="1"/>
            <a:r>
              <a:rPr lang="nl-NL" dirty="0"/>
              <a:t>These classes have </a:t>
            </a:r>
            <a:r>
              <a:rPr lang="nl-NL" dirty="0" err="1"/>
              <a:t>this</a:t>
            </a:r>
            <a:r>
              <a:rPr lang="nl-NL" dirty="0"/>
              <a:t> aspect class as </a:t>
            </a:r>
            <a:r>
              <a:rPr lang="nl-NL" dirty="0" err="1"/>
              <a:t>an</a:t>
            </a:r>
            <a:r>
              <a:rPr lang="nl-NL" dirty="0"/>
              <a:t> extra superclass</a:t>
            </a:r>
          </a:p>
          <a:p>
            <a:pPr lvl="1"/>
            <a:r>
              <a:rPr lang="nl-NL" dirty="0"/>
              <a:t>Sentiment word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determine</a:t>
            </a:r>
            <a:r>
              <a:rPr lang="nl-NL" dirty="0"/>
              <a:t> sentiment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aspect </a:t>
            </a:r>
            <a:r>
              <a:rPr lang="nl-NL" dirty="0" err="1"/>
              <a:t>categories</a:t>
            </a:r>
            <a:endParaRPr lang="nl-NL" dirty="0"/>
          </a:p>
          <a:p>
            <a:pPr lvl="1"/>
            <a:r>
              <a:rPr lang="nl-NL" dirty="0"/>
              <a:t>For </a:t>
            </a:r>
            <a:r>
              <a:rPr lang="nl-NL" dirty="0" err="1"/>
              <a:t>example</a:t>
            </a:r>
            <a:r>
              <a:rPr lang="nl-NL" dirty="0"/>
              <a:t>: </a:t>
            </a:r>
          </a:p>
          <a:p>
            <a:pPr lvl="2"/>
            <a:r>
              <a:rPr lang="nl-NL" dirty="0"/>
              <a:t>“</a:t>
            </a:r>
            <a:r>
              <a:rPr lang="nl-NL" dirty="0" err="1"/>
              <a:t>noisy</a:t>
            </a:r>
            <a:r>
              <a:rPr lang="nl-NL" dirty="0"/>
              <a:t>” </a:t>
            </a:r>
            <a:r>
              <a:rPr lang="nl-NL" dirty="0" err="1"/>
              <a:t>implies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“</a:t>
            </a:r>
            <a:r>
              <a:rPr lang="nl-NL" dirty="0" err="1"/>
              <a:t>ambience</a:t>
            </a:r>
            <a:r>
              <a:rPr lang="nl-NL" dirty="0"/>
              <a:t>” aspect in </a:t>
            </a:r>
            <a:r>
              <a:rPr lang="nl-NL" dirty="0" err="1"/>
              <a:t>the</a:t>
            </a:r>
            <a:r>
              <a:rPr lang="nl-NL" dirty="0"/>
              <a:t> restaurant domain</a:t>
            </a:r>
          </a:p>
          <a:p>
            <a:pPr lvl="2"/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sentence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has </a:t>
            </a:r>
            <a:r>
              <a:rPr lang="nl-NL" dirty="0" err="1"/>
              <a:t>the</a:t>
            </a:r>
            <a:r>
              <a:rPr lang="nl-NL" dirty="0"/>
              <a:t> “food” aspect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compute</a:t>
            </a:r>
            <a:r>
              <a:rPr lang="nl-NL" dirty="0"/>
              <a:t> sentiment </a:t>
            </a:r>
            <a:r>
              <a:rPr lang="nl-NL" dirty="0" err="1"/>
              <a:t>for</a:t>
            </a:r>
            <a:r>
              <a:rPr lang="nl-NL" dirty="0"/>
              <a:t>, “</a:t>
            </a:r>
            <a:r>
              <a:rPr lang="nl-NL" dirty="0" err="1"/>
              <a:t>noisy</a:t>
            </a:r>
            <a:r>
              <a:rPr lang="nl-NL" dirty="0"/>
              <a:t>”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ignored</a:t>
            </a:r>
            <a:endParaRPr lang="nl-NL" dirty="0"/>
          </a:p>
          <a:p>
            <a:pPr lvl="1"/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paper, these are </a:t>
            </a:r>
            <a:r>
              <a:rPr lang="nl-NL" dirty="0" err="1"/>
              <a:t>called</a:t>
            </a:r>
            <a:r>
              <a:rPr lang="nl-NL" dirty="0"/>
              <a:t> type-2 sentiment </a:t>
            </a:r>
            <a:r>
              <a:rPr lang="nl-NL" dirty="0" err="1"/>
              <a:t>words</a:t>
            </a:r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5157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err="1"/>
              <a:t>Purpose</a:t>
            </a:r>
            <a:r>
              <a:rPr lang="nl-NL" sz="2400" dirty="0"/>
              <a:t> of </a:t>
            </a:r>
            <a:r>
              <a:rPr lang="nl-NL" sz="2400" dirty="0" err="1"/>
              <a:t>ontology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Sentiment lexicon</a:t>
            </a:r>
          </a:p>
          <a:p>
            <a:r>
              <a:rPr lang="nl-NL" dirty="0"/>
              <a:t>Sentiment scope</a:t>
            </a:r>
          </a:p>
          <a:p>
            <a:r>
              <a:rPr lang="nl-NL" dirty="0"/>
              <a:t>Context-</a:t>
            </a:r>
            <a:r>
              <a:rPr lang="nl-NL" dirty="0" err="1"/>
              <a:t>dependent</a:t>
            </a:r>
            <a:r>
              <a:rPr lang="nl-NL" dirty="0"/>
              <a:t> sentiment</a:t>
            </a:r>
          </a:p>
          <a:p>
            <a:pPr lvl="1"/>
            <a:r>
              <a:rPr lang="nl-NL" dirty="0"/>
              <a:t>The </a:t>
            </a:r>
            <a:r>
              <a:rPr lang="nl-NL" dirty="0" err="1"/>
              <a:t>same</a:t>
            </a:r>
            <a:r>
              <a:rPr lang="nl-NL" dirty="0"/>
              <a:t> sentiment word </a:t>
            </a:r>
            <a:r>
              <a:rPr lang="nl-NL" dirty="0" err="1"/>
              <a:t>can</a:t>
            </a:r>
            <a:r>
              <a:rPr lang="nl-NL" dirty="0"/>
              <a:t> have a different </a:t>
            </a:r>
            <a:r>
              <a:rPr lang="nl-NL" dirty="0" err="1"/>
              <a:t>polarity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different </a:t>
            </a:r>
            <a:r>
              <a:rPr lang="nl-NL" dirty="0" err="1"/>
              <a:t>aspects</a:t>
            </a:r>
            <a:endParaRPr lang="nl-NL" dirty="0"/>
          </a:p>
          <a:p>
            <a:pPr lvl="1"/>
            <a:r>
              <a:rPr lang="nl-NL" dirty="0"/>
              <a:t>“For </a:t>
            </a:r>
            <a:r>
              <a:rPr lang="nl-NL" dirty="0" err="1"/>
              <a:t>such</a:t>
            </a:r>
            <a:r>
              <a:rPr lang="nl-NL" dirty="0"/>
              <a:t> a </a:t>
            </a:r>
            <a:r>
              <a:rPr lang="nl-NL" b="1" dirty="0"/>
              <a:t>high </a:t>
            </a:r>
            <a:r>
              <a:rPr lang="nl-NL" b="1" dirty="0" err="1"/>
              <a:t>price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b="1" dirty="0" err="1"/>
              <a:t>quality</a:t>
            </a:r>
            <a:r>
              <a:rPr lang="nl-NL" dirty="0"/>
              <a:t> is indeed </a:t>
            </a:r>
            <a:r>
              <a:rPr lang="nl-NL" b="1" dirty="0"/>
              <a:t>high</a:t>
            </a:r>
            <a:r>
              <a:rPr lang="nl-NL" dirty="0"/>
              <a:t>, as </a:t>
            </a:r>
            <a:r>
              <a:rPr lang="nl-NL" dirty="0" err="1"/>
              <a:t>expected</a:t>
            </a:r>
            <a:r>
              <a:rPr lang="nl-NL" dirty="0"/>
              <a:t>.”</a:t>
            </a:r>
          </a:p>
          <a:p>
            <a:pPr lvl="1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modeled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ontology</a:t>
            </a:r>
            <a:r>
              <a:rPr lang="nl-NL" dirty="0"/>
              <a:t> </a:t>
            </a:r>
            <a:r>
              <a:rPr lang="nl-NL" dirty="0" err="1"/>
              <a:t>using</a:t>
            </a:r>
            <a:r>
              <a:rPr lang="nl-NL" dirty="0"/>
              <a:t> class </a:t>
            </a:r>
            <a:r>
              <a:rPr lang="nl-NL" dirty="0" err="1"/>
              <a:t>axioms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referred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as type-3</a:t>
            </a:r>
          </a:p>
          <a:p>
            <a:pPr lvl="1"/>
            <a:r>
              <a:rPr lang="nl-N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Quality</a:t>
            </a:r>
            <a:r>
              <a:rPr lang="nl-N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nl-NL" b="1" dirty="0">
                <a:latin typeface="Courier New" panose="02070309020205020404" pitchFamily="49" charset="0"/>
                <a:cs typeface="Courier New" panose="02070309020205020404" pitchFamily="49" charset="0"/>
              </a:rPr>
              <a:t> High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nl-N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Positive</a:t>
            </a:r>
            <a:endParaRPr lang="nl-N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nl-NL" b="1" dirty="0">
                <a:latin typeface="Courier New" panose="02070309020205020404" pitchFamily="49" charset="0"/>
                <a:cs typeface="Courier New" panose="02070309020205020404" pitchFamily="49" charset="0"/>
              </a:rPr>
              <a:t>Price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nl-NL" b="1" dirty="0">
                <a:latin typeface="Courier New" panose="02070309020205020404" pitchFamily="49" charset="0"/>
                <a:cs typeface="Courier New" panose="02070309020205020404" pitchFamily="49" charset="0"/>
              </a:rPr>
              <a:t> High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nl-N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Negative</a:t>
            </a:r>
            <a:endParaRPr lang="nl-N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nl-NL" dirty="0" err="1"/>
              <a:t>Creating</a:t>
            </a:r>
            <a:r>
              <a:rPr lang="nl-NL" dirty="0"/>
              <a:t> a </a:t>
            </a:r>
            <a:r>
              <a:rPr lang="nl-NL" dirty="0" err="1"/>
              <a:t>subclass</a:t>
            </a:r>
            <a:r>
              <a:rPr lang="nl-NL" dirty="0"/>
              <a:t> of </a:t>
            </a:r>
            <a:r>
              <a:rPr lang="nl-NL" dirty="0" err="1"/>
              <a:t>both</a:t>
            </a:r>
            <a:r>
              <a:rPr lang="nl-NL" dirty="0"/>
              <a:t> aspect </a:t>
            </a:r>
            <a:r>
              <a:rPr lang="nl-NL" dirty="0" err="1"/>
              <a:t>and</a:t>
            </a:r>
            <a:r>
              <a:rPr lang="nl-NL" dirty="0"/>
              <a:t> sentiment class </a:t>
            </a:r>
            <a:r>
              <a:rPr lang="nl-NL" dirty="0" err="1"/>
              <a:t>will</a:t>
            </a:r>
            <a:r>
              <a:rPr lang="nl-NL" dirty="0"/>
              <a:t> trigger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axiom</a:t>
            </a:r>
            <a:endParaRPr lang="nl-NL" dirty="0"/>
          </a:p>
          <a:p>
            <a:pPr lvl="1"/>
            <a:r>
              <a:rPr lang="nl-NL" dirty="0" err="1"/>
              <a:t>Reasoner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infer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right sentiment class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5313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err="1"/>
              <a:t>Ontology</a:t>
            </a:r>
            <a:r>
              <a:rPr lang="nl-NL" sz="2400" dirty="0"/>
              <a:t> class </a:t>
            </a:r>
            <a:r>
              <a:rPr lang="nl-NL" sz="2400" dirty="0" err="1"/>
              <a:t>hierarchy</a:t>
            </a:r>
            <a:endParaRPr lang="nl-NL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4F79CE-3053-CB48-B492-26F12506B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447" y="-72429"/>
            <a:ext cx="4758466" cy="5367371"/>
          </a:xfrm>
        </p:spPr>
      </p:pic>
    </p:spTree>
    <p:extLst>
      <p:ext uri="{BB962C8B-B14F-4D97-AF65-F5344CB8AC3E}">
        <p14:creationId xmlns:p14="http://schemas.microsoft.com/office/powerpoint/2010/main" val="2724365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1849" cy="49409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Sentiment </a:t>
            </a:r>
            <a:r>
              <a:rPr lang="nl-NL" dirty="0" err="1"/>
              <a:t>classification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8997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/>
              <a:t>Sentiment </a:t>
            </a:r>
            <a:r>
              <a:rPr lang="nl-NL" sz="2400" dirty="0" err="1"/>
              <a:t>classification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ontology</a:t>
            </a:r>
            <a:r>
              <a:rPr lang="nl-NL" dirty="0"/>
              <a:t> (Ont) </a:t>
            </a:r>
            <a:r>
              <a:rPr lang="nl-NL" dirty="0" err="1"/>
              <a:t>method</a:t>
            </a:r>
            <a:r>
              <a:rPr lang="nl-NL" dirty="0"/>
              <a:t> </a:t>
            </a:r>
            <a:r>
              <a:rPr lang="nl-NL" dirty="0" err="1"/>
              <a:t>uses</a:t>
            </a:r>
            <a:r>
              <a:rPr lang="nl-NL" dirty="0"/>
              <a:t> a </a:t>
            </a:r>
            <a:r>
              <a:rPr lang="nl-NL" dirty="0" err="1"/>
              <a:t>very</a:t>
            </a:r>
            <a:r>
              <a:rPr lang="nl-NL" dirty="0"/>
              <a:t> </a:t>
            </a:r>
            <a:r>
              <a:rPr lang="nl-NL" dirty="0" err="1"/>
              <a:t>simple</a:t>
            </a:r>
            <a:r>
              <a:rPr lang="nl-NL" dirty="0"/>
              <a:t> </a:t>
            </a:r>
            <a:r>
              <a:rPr lang="nl-NL" dirty="0" err="1"/>
              <a:t>mechanism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compute</a:t>
            </a:r>
            <a:r>
              <a:rPr lang="nl-NL" dirty="0"/>
              <a:t> sentiment</a:t>
            </a:r>
          </a:p>
          <a:p>
            <a:pPr lvl="1"/>
            <a:r>
              <a:rPr lang="nl-NL" dirty="0"/>
              <a:t>For </a:t>
            </a:r>
            <a:r>
              <a:rPr lang="nl-NL" dirty="0" err="1"/>
              <a:t>each</a:t>
            </a:r>
            <a:r>
              <a:rPr lang="nl-NL" dirty="0"/>
              <a:t> aspect, get </a:t>
            </a:r>
            <a:r>
              <a:rPr lang="nl-NL" dirty="0" err="1"/>
              <a:t>all</a:t>
            </a:r>
            <a:r>
              <a:rPr lang="nl-NL" dirty="0"/>
              <a:t> sentiment </a:t>
            </a:r>
            <a:r>
              <a:rPr lang="nl-NL" dirty="0" err="1"/>
              <a:t>concepts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sentence</a:t>
            </a:r>
            <a:endParaRPr lang="nl-NL" dirty="0"/>
          </a:p>
          <a:p>
            <a:pPr lvl="1"/>
            <a:r>
              <a:rPr lang="nl-NL" dirty="0"/>
              <a:t>For </a:t>
            </a:r>
            <a:r>
              <a:rPr lang="nl-NL" dirty="0" err="1"/>
              <a:t>each</a:t>
            </a:r>
            <a:r>
              <a:rPr lang="nl-NL" dirty="0"/>
              <a:t> sentiment concept, check type</a:t>
            </a:r>
          </a:p>
          <a:p>
            <a:pPr lvl="2"/>
            <a:r>
              <a:rPr lang="nl-NL" dirty="0" err="1"/>
              <a:t>If</a:t>
            </a:r>
            <a:r>
              <a:rPr lang="nl-NL" dirty="0"/>
              <a:t> type-1: save superclasses in set</a:t>
            </a:r>
          </a:p>
          <a:p>
            <a:pPr lvl="2"/>
            <a:r>
              <a:rPr lang="nl-NL" dirty="0" err="1"/>
              <a:t>If</a:t>
            </a:r>
            <a:r>
              <a:rPr lang="nl-NL" dirty="0"/>
              <a:t> type-2: save superclasses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when</a:t>
            </a:r>
            <a:r>
              <a:rPr lang="nl-NL" dirty="0"/>
              <a:t> aspect matches</a:t>
            </a:r>
          </a:p>
          <a:p>
            <a:pPr lvl="2"/>
            <a:r>
              <a:rPr lang="nl-NL" dirty="0" err="1"/>
              <a:t>If</a:t>
            </a:r>
            <a:r>
              <a:rPr lang="nl-NL" dirty="0"/>
              <a:t> type-3: </a:t>
            </a:r>
          </a:p>
          <a:p>
            <a:pPr lvl="3"/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</a:t>
            </a:r>
            <a:r>
              <a:rPr lang="nl-NL" dirty="0" err="1"/>
              <a:t>directly</a:t>
            </a:r>
            <a:r>
              <a:rPr lang="nl-NL" dirty="0"/>
              <a:t> </a:t>
            </a:r>
            <a:r>
              <a:rPr lang="nl-NL" dirty="0" err="1"/>
              <a:t>related</a:t>
            </a:r>
            <a:r>
              <a:rPr lang="nl-NL" dirty="0"/>
              <a:t> word </a:t>
            </a:r>
            <a:r>
              <a:rPr lang="nl-NL" dirty="0" err="1"/>
              <a:t>that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lexicalization</a:t>
            </a:r>
            <a:r>
              <a:rPr lang="nl-NL" dirty="0"/>
              <a:t> of </a:t>
            </a:r>
            <a:r>
              <a:rPr lang="nl-NL" dirty="0" err="1"/>
              <a:t>an</a:t>
            </a:r>
            <a:r>
              <a:rPr lang="nl-NL" dirty="0"/>
              <a:t> aspect class; </a:t>
            </a:r>
          </a:p>
          <a:p>
            <a:pPr lvl="3"/>
            <a:r>
              <a:rPr lang="nl-NL" dirty="0"/>
              <a:t>make a new </a:t>
            </a:r>
            <a:r>
              <a:rPr lang="nl-NL" dirty="0" err="1"/>
              <a:t>subclass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both</a:t>
            </a:r>
            <a:r>
              <a:rPr lang="nl-NL" dirty="0"/>
              <a:t> aspect </a:t>
            </a:r>
            <a:r>
              <a:rPr lang="nl-NL" dirty="0" err="1"/>
              <a:t>and</a:t>
            </a:r>
            <a:r>
              <a:rPr lang="nl-NL" dirty="0"/>
              <a:t> sentiment class as superclasses;</a:t>
            </a:r>
          </a:p>
          <a:p>
            <a:pPr lvl="3"/>
            <a:r>
              <a:rPr lang="nl-NL" dirty="0"/>
              <a:t>save superclasses of </a:t>
            </a:r>
            <a:r>
              <a:rPr lang="nl-NL" dirty="0" err="1"/>
              <a:t>this</a:t>
            </a:r>
            <a:r>
              <a:rPr lang="nl-NL" dirty="0"/>
              <a:t> new class</a:t>
            </a:r>
          </a:p>
          <a:p>
            <a:pPr lvl="1"/>
            <a:r>
              <a:rPr lang="nl-NL" dirty="0"/>
              <a:t>In case a </a:t>
            </a:r>
            <a:r>
              <a:rPr lang="nl-NL" dirty="0" err="1"/>
              <a:t>negation</a:t>
            </a:r>
            <a:r>
              <a:rPr lang="nl-NL" dirty="0"/>
              <a:t> is found </a:t>
            </a:r>
            <a:r>
              <a:rPr lang="nl-NL" dirty="0" err="1"/>
              <a:t>then</a:t>
            </a:r>
            <a:r>
              <a:rPr lang="nl-NL" dirty="0"/>
              <a:t> flip </a:t>
            </a:r>
            <a:r>
              <a:rPr lang="nl-NL" dirty="0" err="1"/>
              <a:t>the</a:t>
            </a:r>
            <a:r>
              <a:rPr lang="nl-NL" dirty="0"/>
              <a:t> sentiment</a:t>
            </a:r>
          </a:p>
          <a:p>
            <a:pPr lvl="2"/>
            <a:r>
              <a:rPr lang="nl-NL" dirty="0" err="1"/>
              <a:t>Negator</a:t>
            </a:r>
            <a:r>
              <a:rPr lang="nl-NL" dirty="0"/>
              <a:t> word in </a:t>
            </a:r>
            <a:r>
              <a:rPr lang="nl-NL" dirty="0" err="1"/>
              <a:t>preceding</a:t>
            </a:r>
            <a:r>
              <a:rPr lang="nl-NL" dirty="0"/>
              <a:t> 3 </a:t>
            </a:r>
            <a:r>
              <a:rPr lang="nl-NL" dirty="0" err="1"/>
              <a:t>words</a:t>
            </a:r>
            <a:r>
              <a:rPr lang="nl-NL" dirty="0"/>
              <a:t> or a ‘neg’ </a:t>
            </a:r>
            <a:r>
              <a:rPr lang="nl-NL" dirty="0" err="1"/>
              <a:t>relation</a:t>
            </a:r>
            <a:endParaRPr lang="nl-NL" dirty="0"/>
          </a:p>
          <a:p>
            <a:pPr lvl="1"/>
            <a:r>
              <a:rPr lang="nl-NL" dirty="0"/>
              <a:t>Set of superclasses </a:t>
            </a:r>
            <a:r>
              <a:rPr lang="nl-NL" dirty="0" err="1"/>
              <a:t>hopefully</a:t>
            </a:r>
            <a:r>
              <a:rPr lang="nl-NL" dirty="0"/>
              <a:t> </a:t>
            </a:r>
            <a:r>
              <a:rPr lang="nl-NL" dirty="0" err="1"/>
              <a:t>includes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Positive</a:t>
            </a:r>
            <a:r>
              <a:rPr lang="nl-NL" dirty="0"/>
              <a:t> or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Negative</a:t>
            </a:r>
            <a:r>
              <a:rPr lang="nl-NL" dirty="0"/>
              <a:t> class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1048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/>
              <a:t>Sentiment </a:t>
            </a:r>
            <a:r>
              <a:rPr lang="nl-NL" sz="2400" dirty="0" err="1"/>
              <a:t>classification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If</a:t>
            </a:r>
            <a:r>
              <a:rPr lang="nl-NL" dirty="0"/>
              <a:t> set </a:t>
            </a:r>
            <a:r>
              <a:rPr lang="nl-NL" dirty="0" err="1"/>
              <a:t>contains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Positive</a:t>
            </a:r>
            <a:r>
              <a:rPr lang="nl-NL" dirty="0"/>
              <a:t> -&gt; </a:t>
            </a:r>
            <a:r>
              <a:rPr lang="nl-NL" dirty="0" err="1"/>
              <a:t>predict</a:t>
            </a:r>
            <a:r>
              <a:rPr lang="nl-NL" dirty="0"/>
              <a:t> “</a:t>
            </a:r>
            <a:r>
              <a:rPr lang="nl-NL" dirty="0" err="1"/>
              <a:t>positive</a:t>
            </a:r>
            <a:r>
              <a:rPr lang="nl-NL" dirty="0"/>
              <a:t>”</a:t>
            </a:r>
          </a:p>
          <a:p>
            <a:r>
              <a:rPr lang="nl-NL" dirty="0" err="1"/>
              <a:t>If</a:t>
            </a:r>
            <a:r>
              <a:rPr lang="nl-NL" dirty="0"/>
              <a:t> set </a:t>
            </a:r>
            <a:r>
              <a:rPr lang="nl-NL" dirty="0" err="1"/>
              <a:t>contains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Negative</a:t>
            </a:r>
            <a:r>
              <a:rPr lang="nl-NL" dirty="0"/>
              <a:t> -&gt; </a:t>
            </a:r>
            <a:r>
              <a:rPr lang="nl-NL" dirty="0" err="1"/>
              <a:t>predict</a:t>
            </a:r>
            <a:r>
              <a:rPr lang="nl-NL" dirty="0"/>
              <a:t> “</a:t>
            </a:r>
            <a:r>
              <a:rPr lang="nl-NL" dirty="0" err="1"/>
              <a:t>negative</a:t>
            </a:r>
            <a:r>
              <a:rPr lang="nl-NL" dirty="0"/>
              <a:t>”</a:t>
            </a:r>
          </a:p>
          <a:p>
            <a:r>
              <a:rPr lang="nl-NL" dirty="0" err="1"/>
              <a:t>If</a:t>
            </a:r>
            <a:r>
              <a:rPr lang="nl-NL" dirty="0"/>
              <a:t> set </a:t>
            </a:r>
            <a:r>
              <a:rPr lang="nl-NL" dirty="0" err="1"/>
              <a:t>contains</a:t>
            </a:r>
            <a:r>
              <a:rPr lang="nl-NL" dirty="0"/>
              <a:t> </a:t>
            </a:r>
            <a:r>
              <a:rPr lang="nl-NL" dirty="0" err="1"/>
              <a:t>both</a:t>
            </a:r>
            <a:r>
              <a:rPr lang="nl-NL" dirty="0"/>
              <a:t> or none,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ontology</a:t>
            </a:r>
            <a:r>
              <a:rPr lang="nl-NL" dirty="0"/>
              <a:t> </a:t>
            </a:r>
            <a:r>
              <a:rPr lang="nl-NL" dirty="0" err="1"/>
              <a:t>method</a:t>
            </a:r>
            <a:r>
              <a:rPr lang="nl-NL" dirty="0"/>
              <a:t> </a:t>
            </a:r>
            <a:r>
              <a:rPr lang="nl-NL" dirty="0" err="1"/>
              <a:t>cannot</a:t>
            </a:r>
            <a:r>
              <a:rPr lang="nl-NL" dirty="0"/>
              <a:t> do </a:t>
            </a:r>
            <a:r>
              <a:rPr lang="nl-NL" dirty="0" err="1"/>
              <a:t>much</a:t>
            </a:r>
            <a:endParaRPr lang="nl-NL" dirty="0"/>
          </a:p>
          <a:p>
            <a:r>
              <a:rPr lang="nl-NL" dirty="0"/>
              <a:t>We </a:t>
            </a:r>
            <a:r>
              <a:rPr lang="nl-NL" dirty="0" err="1"/>
              <a:t>experimented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counting</a:t>
            </a:r>
            <a:r>
              <a:rPr lang="nl-NL" dirty="0"/>
              <a:t>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Positive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Negative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picking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highest</a:t>
            </a:r>
            <a:r>
              <a:rPr lang="nl-NL" dirty="0"/>
              <a:t>, but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did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improve</a:t>
            </a:r>
            <a:r>
              <a:rPr lang="nl-NL" dirty="0"/>
              <a:t> performance.</a:t>
            </a:r>
          </a:p>
          <a:p>
            <a:r>
              <a:rPr lang="nl-NL" dirty="0"/>
              <a:t>In case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method</a:t>
            </a:r>
            <a:r>
              <a:rPr lang="nl-NL" dirty="0"/>
              <a:t> is </a:t>
            </a:r>
            <a:r>
              <a:rPr lang="nl-NL" dirty="0" err="1"/>
              <a:t>inconclusive</a:t>
            </a:r>
            <a:r>
              <a:rPr lang="nl-NL" dirty="0"/>
              <a:t> we </a:t>
            </a:r>
            <a:r>
              <a:rPr lang="nl-NL" dirty="0" err="1"/>
              <a:t>can</a:t>
            </a:r>
            <a:r>
              <a:rPr lang="nl-NL" dirty="0"/>
              <a:t> do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things</a:t>
            </a:r>
            <a:r>
              <a:rPr lang="nl-NL" dirty="0"/>
              <a:t>:</a:t>
            </a:r>
          </a:p>
          <a:p>
            <a:pPr lvl="1"/>
            <a:r>
              <a:rPr lang="nl-NL" dirty="0" err="1"/>
              <a:t>Predict</a:t>
            </a:r>
            <a:r>
              <a:rPr lang="nl-NL" dirty="0"/>
              <a:t> </a:t>
            </a:r>
            <a:r>
              <a:rPr lang="nl-NL" dirty="0" err="1"/>
              <a:t>majority</a:t>
            </a:r>
            <a:r>
              <a:rPr lang="nl-NL" dirty="0"/>
              <a:t> class (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Positive</a:t>
            </a:r>
            <a:r>
              <a:rPr lang="nl-NL" dirty="0"/>
              <a:t>) (</a:t>
            </a:r>
            <a:r>
              <a:rPr lang="nl-NL" b="1" dirty="0"/>
              <a:t>Ont</a:t>
            </a:r>
            <a:r>
              <a:rPr lang="nl-NL" dirty="0"/>
              <a:t> </a:t>
            </a:r>
            <a:r>
              <a:rPr lang="nl-NL" dirty="0" err="1"/>
              <a:t>method</a:t>
            </a:r>
            <a:r>
              <a:rPr lang="nl-NL" dirty="0"/>
              <a:t> in paper)</a:t>
            </a:r>
          </a:p>
          <a:p>
            <a:pPr lvl="1"/>
            <a:r>
              <a:rPr lang="nl-NL" dirty="0" err="1"/>
              <a:t>Use</a:t>
            </a:r>
            <a:r>
              <a:rPr lang="nl-NL" dirty="0"/>
              <a:t> a bag-of-</a:t>
            </a:r>
            <a:r>
              <a:rPr lang="nl-NL" dirty="0" err="1"/>
              <a:t>words</a:t>
            </a:r>
            <a:r>
              <a:rPr lang="nl-NL" dirty="0"/>
              <a:t> model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predict</a:t>
            </a:r>
            <a:r>
              <a:rPr lang="nl-NL" dirty="0"/>
              <a:t> sentiment (</a:t>
            </a:r>
            <a:r>
              <a:rPr lang="nl-NL" b="1" dirty="0" err="1"/>
              <a:t>Ont+BoW</a:t>
            </a:r>
            <a:r>
              <a:rPr lang="nl-NL" b="1" dirty="0"/>
              <a:t> </a:t>
            </a:r>
            <a:r>
              <a:rPr lang="nl-NL" dirty="0" err="1"/>
              <a:t>method</a:t>
            </a:r>
            <a:r>
              <a:rPr lang="nl-NL" dirty="0"/>
              <a:t> in paper)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5036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/>
              <a:t>The bag-of-</a:t>
            </a:r>
            <a:r>
              <a:rPr lang="nl-NL" sz="2400" dirty="0" err="1"/>
              <a:t>words</a:t>
            </a:r>
            <a:r>
              <a:rPr lang="nl-NL" sz="2400" dirty="0"/>
              <a:t> model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Simple model </a:t>
            </a:r>
            <a:r>
              <a:rPr lang="nl-NL" dirty="0" err="1"/>
              <a:t>using</a:t>
            </a:r>
            <a:r>
              <a:rPr lang="nl-NL" dirty="0"/>
              <a:t> as features:</a:t>
            </a:r>
          </a:p>
          <a:p>
            <a:pPr lvl="1"/>
            <a:r>
              <a:rPr lang="nl-NL" dirty="0"/>
              <a:t>The </a:t>
            </a:r>
            <a:r>
              <a:rPr lang="nl-NL" dirty="0" err="1"/>
              <a:t>presence</a:t>
            </a:r>
            <a:r>
              <a:rPr lang="nl-NL" dirty="0"/>
              <a:t> of </a:t>
            </a:r>
            <a:r>
              <a:rPr lang="nl-NL" dirty="0" err="1"/>
              <a:t>words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whole</a:t>
            </a:r>
            <a:r>
              <a:rPr lang="nl-NL" dirty="0"/>
              <a:t> review</a:t>
            </a:r>
          </a:p>
          <a:p>
            <a:pPr lvl="1"/>
            <a:r>
              <a:rPr lang="nl-NL" dirty="0"/>
              <a:t>The aspect </a:t>
            </a:r>
            <a:r>
              <a:rPr lang="nl-NL" dirty="0" err="1"/>
              <a:t>category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current</a:t>
            </a:r>
            <a:r>
              <a:rPr lang="nl-NL" dirty="0"/>
              <a:t> aspect</a:t>
            </a:r>
          </a:p>
          <a:p>
            <a:pPr lvl="1"/>
            <a:r>
              <a:rPr lang="nl-NL" dirty="0"/>
              <a:t>The sentiment </a:t>
            </a:r>
            <a:r>
              <a:rPr lang="nl-NL" dirty="0" err="1"/>
              <a:t>value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sentence</a:t>
            </a:r>
            <a:r>
              <a:rPr lang="nl-NL" dirty="0"/>
              <a:t> as </a:t>
            </a:r>
            <a:r>
              <a:rPr lang="nl-NL" dirty="0" err="1"/>
              <a:t>computed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CoreNLP</a:t>
            </a:r>
            <a:r>
              <a:rPr lang="nl-NL" dirty="0"/>
              <a:t> sentiment module</a:t>
            </a:r>
          </a:p>
          <a:p>
            <a:r>
              <a:rPr lang="nl-NL" dirty="0" err="1"/>
              <a:t>Classifier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standard </a:t>
            </a:r>
            <a:r>
              <a:rPr lang="nl-NL" dirty="0" err="1"/>
              <a:t>Weka</a:t>
            </a:r>
            <a:r>
              <a:rPr lang="nl-NL" dirty="0"/>
              <a:t> SVM model </a:t>
            </a:r>
            <a:r>
              <a:rPr lang="nl-NL" dirty="0" err="1"/>
              <a:t>with</a:t>
            </a:r>
            <a:r>
              <a:rPr lang="nl-NL" dirty="0"/>
              <a:t> RBF </a:t>
            </a:r>
            <a:r>
              <a:rPr lang="nl-NL" dirty="0" err="1"/>
              <a:t>kernel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optimized</a:t>
            </a:r>
            <a:r>
              <a:rPr lang="nl-NL" dirty="0"/>
              <a:t> hyperparameters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142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/>
              <a:t>Problem</a:t>
            </a:r>
            <a:r>
              <a:rPr lang="nl-NL" dirty="0"/>
              <a:t> statement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What</a:t>
            </a:r>
            <a:r>
              <a:rPr lang="nl-NL" dirty="0"/>
              <a:t> sentiment is </a:t>
            </a:r>
            <a:r>
              <a:rPr lang="nl-NL" dirty="0" err="1"/>
              <a:t>expressed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aspect of a </a:t>
            </a:r>
            <a:r>
              <a:rPr lang="nl-NL" dirty="0" err="1"/>
              <a:t>given</a:t>
            </a:r>
            <a:r>
              <a:rPr lang="nl-NL" dirty="0"/>
              <a:t> </a:t>
            </a:r>
            <a:r>
              <a:rPr lang="nl-NL" dirty="0" err="1"/>
              <a:t>entity</a:t>
            </a:r>
            <a:r>
              <a:rPr lang="nl-NL" dirty="0"/>
              <a:t>?</a:t>
            </a:r>
          </a:p>
          <a:p>
            <a:r>
              <a:rPr lang="nl-NL" dirty="0" err="1"/>
              <a:t>Usually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look at </a:t>
            </a:r>
            <a:r>
              <a:rPr lang="nl-NL" dirty="0" err="1"/>
              <a:t>polarity</a:t>
            </a:r>
            <a:r>
              <a:rPr lang="nl-NL" dirty="0"/>
              <a:t>: is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positive</a:t>
            </a:r>
            <a:r>
              <a:rPr lang="nl-NL" dirty="0"/>
              <a:t>, </a:t>
            </a:r>
            <a:r>
              <a:rPr lang="nl-NL" dirty="0" err="1"/>
              <a:t>neutral</a:t>
            </a:r>
            <a:r>
              <a:rPr lang="nl-NL" dirty="0"/>
              <a:t>, or </a:t>
            </a:r>
            <a:r>
              <a:rPr lang="nl-NL" dirty="0" err="1"/>
              <a:t>negative</a:t>
            </a:r>
            <a:r>
              <a:rPr lang="nl-NL" dirty="0"/>
              <a:t>?</a:t>
            </a:r>
          </a:p>
          <a:p>
            <a:endParaRPr lang="nl-NL" dirty="0"/>
          </a:p>
          <a:p>
            <a:r>
              <a:rPr lang="nl-NL" dirty="0"/>
              <a:t>SemEval-2015/2016 ABSA </a:t>
            </a:r>
            <a:r>
              <a:rPr lang="nl-NL" dirty="0" err="1"/>
              <a:t>task</a:t>
            </a:r>
            <a:r>
              <a:rPr lang="nl-NL" dirty="0"/>
              <a:t> data</a:t>
            </a:r>
          </a:p>
          <a:p>
            <a:pPr lvl="1"/>
            <a:r>
              <a:rPr lang="nl-NL" dirty="0"/>
              <a:t>Reviews are split in </a:t>
            </a:r>
            <a:r>
              <a:rPr lang="nl-NL" dirty="0" err="1"/>
              <a:t>sentences</a:t>
            </a:r>
            <a:endParaRPr lang="nl-NL" dirty="0"/>
          </a:p>
          <a:p>
            <a:pPr lvl="1"/>
            <a:r>
              <a:rPr lang="nl-NL" dirty="0" err="1"/>
              <a:t>Sentences</a:t>
            </a:r>
            <a:r>
              <a:rPr lang="nl-NL" dirty="0"/>
              <a:t> are </a:t>
            </a:r>
            <a:r>
              <a:rPr lang="nl-NL" dirty="0" err="1"/>
              <a:t>annotated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aspects</a:t>
            </a:r>
            <a:endParaRPr lang="nl-NL" dirty="0"/>
          </a:p>
          <a:p>
            <a:pPr lvl="1"/>
            <a:r>
              <a:rPr lang="nl-NL" dirty="0"/>
              <a:t>For </a:t>
            </a:r>
            <a:r>
              <a:rPr lang="nl-NL" dirty="0" err="1"/>
              <a:t>each</a:t>
            </a:r>
            <a:r>
              <a:rPr lang="nl-NL" dirty="0"/>
              <a:t> aspect, </a:t>
            </a:r>
            <a:r>
              <a:rPr lang="nl-NL" dirty="0" err="1"/>
              <a:t>determine</a:t>
            </a:r>
            <a:r>
              <a:rPr lang="nl-NL" dirty="0"/>
              <a:t> </a:t>
            </a:r>
            <a:r>
              <a:rPr lang="nl-NL" dirty="0" err="1"/>
              <a:t>positive</a:t>
            </a:r>
            <a:r>
              <a:rPr lang="nl-NL" dirty="0"/>
              <a:t>/</a:t>
            </a:r>
            <a:r>
              <a:rPr lang="nl-NL" dirty="0" err="1"/>
              <a:t>negative</a:t>
            </a:r>
            <a:r>
              <a:rPr lang="nl-NL" dirty="0"/>
              <a:t>/</a:t>
            </a:r>
            <a:r>
              <a:rPr lang="nl-NL" dirty="0" err="1"/>
              <a:t>neutral</a:t>
            </a:r>
            <a:r>
              <a:rPr lang="nl-NL" dirty="0"/>
              <a:t> </a:t>
            </a:r>
          </a:p>
          <a:p>
            <a:pPr lvl="1"/>
            <a:endParaRPr lang="nl-NL" dirty="0"/>
          </a:p>
          <a:p>
            <a:r>
              <a:rPr lang="nl-NL" dirty="0" err="1"/>
              <a:t>Can</a:t>
            </a:r>
            <a:r>
              <a:rPr lang="nl-NL" dirty="0"/>
              <a:t> we do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task</a:t>
            </a:r>
            <a:r>
              <a:rPr lang="nl-NL" dirty="0"/>
              <a:t>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ontology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just</a:t>
            </a:r>
            <a:r>
              <a:rPr lang="nl-NL" dirty="0"/>
              <a:t> as a </a:t>
            </a:r>
            <a:r>
              <a:rPr lang="nl-NL" dirty="0" err="1"/>
              <a:t>glorified</a:t>
            </a:r>
            <a:r>
              <a:rPr lang="nl-NL" dirty="0"/>
              <a:t> sentiment lexicon?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7929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/>
              <a:t>The </a:t>
            </a:r>
            <a:r>
              <a:rPr lang="nl-NL" sz="2400" dirty="0" err="1"/>
              <a:t>alternative</a:t>
            </a:r>
            <a:r>
              <a:rPr lang="nl-NL" sz="2400" dirty="0"/>
              <a:t> bag-of-</a:t>
            </a:r>
            <a:r>
              <a:rPr lang="nl-NL" sz="2400" dirty="0" err="1"/>
              <a:t>words</a:t>
            </a:r>
            <a:r>
              <a:rPr lang="nl-NL" sz="2400" dirty="0"/>
              <a:t> model (</a:t>
            </a:r>
            <a:r>
              <a:rPr lang="nl-NL" sz="2400" dirty="0" err="1"/>
              <a:t>BoW+Ont</a:t>
            </a:r>
            <a:r>
              <a:rPr lang="nl-NL" sz="2400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Basic bag-of-</a:t>
            </a:r>
            <a:r>
              <a:rPr lang="nl-NL" dirty="0" err="1"/>
              <a:t>words</a:t>
            </a:r>
            <a:r>
              <a:rPr lang="nl-NL" dirty="0"/>
              <a:t> model </a:t>
            </a:r>
            <a:r>
              <a:rPr lang="nl-NL" dirty="0" err="1"/>
              <a:t>augmented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ontology</a:t>
            </a:r>
            <a:r>
              <a:rPr lang="nl-NL" dirty="0"/>
              <a:t> features</a:t>
            </a:r>
          </a:p>
          <a:p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ontology</a:t>
            </a:r>
            <a:r>
              <a:rPr lang="nl-NL" dirty="0"/>
              <a:t> </a:t>
            </a:r>
            <a:r>
              <a:rPr lang="nl-NL" dirty="0" err="1"/>
              <a:t>method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classes </a:t>
            </a:r>
            <a:r>
              <a:rPr lang="nl-NL" dirty="0" err="1"/>
              <a:t>for</a:t>
            </a:r>
            <a:r>
              <a:rPr lang="nl-NL" dirty="0"/>
              <a:t> a </a:t>
            </a:r>
            <a:r>
              <a:rPr lang="nl-NL" dirty="0" err="1"/>
              <a:t>given</a:t>
            </a:r>
            <a:r>
              <a:rPr lang="nl-NL" dirty="0"/>
              <a:t> aspect</a:t>
            </a:r>
          </a:p>
          <a:p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contains</a:t>
            </a:r>
            <a:r>
              <a:rPr lang="nl-NL" dirty="0"/>
              <a:t> </a:t>
            </a:r>
            <a:r>
              <a:rPr lang="nl-NL" dirty="0" err="1"/>
              <a:t>Positive</a:t>
            </a:r>
            <a:r>
              <a:rPr lang="nl-NL" dirty="0"/>
              <a:t>,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Positive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feature set </a:t>
            </a:r>
          </a:p>
          <a:p>
            <a:r>
              <a:rPr lang="nl-NL" dirty="0"/>
              <a:t>In </a:t>
            </a:r>
            <a:r>
              <a:rPr lang="nl-NL" dirty="0" err="1"/>
              <a:t>this</a:t>
            </a:r>
            <a:r>
              <a:rPr lang="nl-NL" dirty="0"/>
              <a:t> way </a:t>
            </a:r>
            <a:r>
              <a:rPr lang="nl-NL" dirty="0" err="1"/>
              <a:t>it</a:t>
            </a:r>
            <a:r>
              <a:rPr lang="nl-NL" dirty="0"/>
              <a:t> has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information as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-stage </a:t>
            </a:r>
            <a:r>
              <a:rPr lang="nl-NL" dirty="0" err="1"/>
              <a:t>Ont+Bow</a:t>
            </a:r>
            <a:r>
              <a:rPr lang="nl-NL" dirty="0"/>
              <a:t> </a:t>
            </a:r>
            <a:r>
              <a:rPr lang="nl-NL" dirty="0" err="1"/>
              <a:t>method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102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1849" cy="49409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FD99-A9E0-5D44-AC7E-D089E59D5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distribution (2016 data set)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42407F-D1AB-D74C-AE21-CCABD23B0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1031251" y="432274"/>
            <a:ext cx="3670140" cy="4749593"/>
          </a:xfrm>
        </p:spPr>
      </p:pic>
    </p:spTree>
    <p:extLst>
      <p:ext uri="{BB962C8B-B14F-4D97-AF65-F5344CB8AC3E}">
        <p14:creationId xmlns:p14="http://schemas.microsoft.com/office/powerpoint/2010/main" val="3263492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endParaRPr lang="nl-NL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469774"/>
              </p:ext>
            </p:extLst>
          </p:nvPr>
        </p:nvGraphicFramePr>
        <p:xfrm>
          <a:off x="492665" y="947253"/>
          <a:ext cx="8170860" cy="2626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4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172">
                  <a:extLst>
                    <a:ext uri="{9D8B030D-6E8A-4147-A177-3AD203B41FA5}">
                      <a16:colId xmlns:a16="http://schemas.microsoft.com/office/drawing/2014/main" val="2650159647"/>
                    </a:ext>
                  </a:extLst>
                </a:gridCol>
                <a:gridCol w="1634172">
                  <a:extLst>
                    <a:ext uri="{9D8B030D-6E8A-4147-A177-3AD203B41FA5}">
                      <a16:colId xmlns:a16="http://schemas.microsoft.com/office/drawing/2014/main" val="1257368876"/>
                    </a:ext>
                  </a:extLst>
                </a:gridCol>
                <a:gridCol w="1634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02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SemEval-2015 data</a:t>
                      </a: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Out-of-sample accuracy</a:t>
                      </a: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In-sample accuracy</a:t>
                      </a: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10-fold cv accuracy</a:t>
                      </a:r>
                      <a:endParaRPr lang="en-US" sz="1600" b="1" kern="1200" baseline="-250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10-fold cv </a:t>
                      </a:r>
                      <a:r>
                        <a:rPr lang="en-US" sz="1600" b="1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st.dev</a:t>
                      </a:r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2"/>
                          </a:solidFill>
                        </a:rPr>
                        <a:t>Ont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63.3%</a:t>
                      </a: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79.4%</a:t>
                      </a: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79.3%</a:t>
                      </a: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0.0508</a:t>
                      </a:r>
                    </a:p>
                  </a:txBody>
                  <a:tcPr marL="122563" marR="122563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2"/>
                          </a:solidFill>
                        </a:rPr>
                        <a:t>BoW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80.0%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91.1%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81.9%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0.0510</a:t>
                      </a:r>
                    </a:p>
                  </a:txBody>
                  <a:tcPr marL="122563" marR="122563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2"/>
                          </a:solidFill>
                        </a:rPr>
                        <a:t>Ont+BoW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82.5%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89.9%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84.2%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0.0444</a:t>
                      </a:r>
                    </a:p>
                  </a:txBody>
                  <a:tcPr marL="122563" marR="122563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2"/>
                          </a:solidFill>
                        </a:rPr>
                        <a:t>BoW+Ont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81.5%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91.7%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83.9%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0.0453</a:t>
                      </a:r>
                    </a:p>
                  </a:txBody>
                  <a:tcPr marL="122563" marR="122563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97425" y="3963796"/>
            <a:ext cx="8166100" cy="362182"/>
          </a:xfrm>
        </p:spPr>
        <p:txBody>
          <a:bodyPr/>
          <a:lstStyle/>
          <a:p>
            <a:pPr marL="0" indent="0">
              <a:buNone/>
            </a:pP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averages</a:t>
            </a:r>
            <a:r>
              <a:rPr lang="nl-NL" dirty="0"/>
              <a:t> are </a:t>
            </a:r>
            <a:r>
              <a:rPr lang="nl-NL" dirty="0" err="1"/>
              <a:t>statistically</a:t>
            </a:r>
            <a:r>
              <a:rPr lang="nl-NL" dirty="0"/>
              <a:t> significant, </a:t>
            </a:r>
            <a:r>
              <a:rPr lang="nl-NL" dirty="0" err="1"/>
              <a:t>except</a:t>
            </a:r>
            <a:r>
              <a:rPr lang="nl-NL" dirty="0"/>
              <a:t> </a:t>
            </a:r>
            <a:r>
              <a:rPr lang="nl-NL" dirty="0" err="1"/>
              <a:t>Ont+BoW</a:t>
            </a:r>
            <a:r>
              <a:rPr lang="nl-NL" dirty="0"/>
              <a:t> vs. </a:t>
            </a:r>
            <a:r>
              <a:rPr lang="nl-NL" dirty="0" err="1"/>
              <a:t>BoW+Ont</a:t>
            </a: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00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endParaRPr lang="nl-NL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634915"/>
              </p:ext>
            </p:extLst>
          </p:nvPr>
        </p:nvGraphicFramePr>
        <p:xfrm>
          <a:off x="492665" y="947253"/>
          <a:ext cx="8170860" cy="2626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4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172">
                  <a:extLst>
                    <a:ext uri="{9D8B030D-6E8A-4147-A177-3AD203B41FA5}">
                      <a16:colId xmlns:a16="http://schemas.microsoft.com/office/drawing/2014/main" val="2650159647"/>
                    </a:ext>
                  </a:extLst>
                </a:gridCol>
                <a:gridCol w="1634172">
                  <a:extLst>
                    <a:ext uri="{9D8B030D-6E8A-4147-A177-3AD203B41FA5}">
                      <a16:colId xmlns:a16="http://schemas.microsoft.com/office/drawing/2014/main" val="1257368876"/>
                    </a:ext>
                  </a:extLst>
                </a:gridCol>
                <a:gridCol w="1634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02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SemEval-2016 data</a:t>
                      </a: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Out-of-sample accuracy</a:t>
                      </a: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In-sample accuracy</a:t>
                      </a: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10-fold cv accuracy</a:t>
                      </a:r>
                      <a:endParaRPr lang="en-US" sz="1600" b="1" kern="1200" baseline="-250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10-fold cv </a:t>
                      </a:r>
                      <a:r>
                        <a:rPr lang="en-US" sz="1600" b="1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st.dev</a:t>
                      </a:r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2"/>
                          </a:solidFill>
                        </a:rPr>
                        <a:t>Ont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76.1%</a:t>
                      </a: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73.9%</a:t>
                      </a: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74.2%</a:t>
                      </a: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0.0527</a:t>
                      </a:r>
                    </a:p>
                  </a:txBody>
                  <a:tcPr marL="122563" marR="122563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2"/>
                          </a:solidFill>
                        </a:rPr>
                        <a:t>BoW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82.0%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90.0%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81.9%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0.0332</a:t>
                      </a:r>
                    </a:p>
                  </a:txBody>
                  <a:tcPr marL="122563" marR="122563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2"/>
                          </a:solidFill>
                        </a:rPr>
                        <a:t>Ont+BoW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86.0%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89.3%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84.3%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0.0319</a:t>
                      </a:r>
                    </a:p>
                  </a:txBody>
                  <a:tcPr marL="122563" marR="122563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2"/>
                          </a:solidFill>
                        </a:rPr>
                        <a:t>BoW+Ont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85.7%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90.4%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83.7%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0.0370</a:t>
                      </a:r>
                    </a:p>
                  </a:txBody>
                  <a:tcPr marL="122563" marR="122563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97425" y="3963796"/>
            <a:ext cx="8166100" cy="362182"/>
          </a:xfrm>
        </p:spPr>
        <p:txBody>
          <a:bodyPr/>
          <a:lstStyle/>
          <a:p>
            <a:pPr marL="0" indent="0">
              <a:buNone/>
            </a:pP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averages</a:t>
            </a:r>
            <a:r>
              <a:rPr lang="nl-NL" dirty="0"/>
              <a:t> are </a:t>
            </a:r>
            <a:r>
              <a:rPr lang="nl-NL" dirty="0" err="1"/>
              <a:t>statistically</a:t>
            </a:r>
            <a:r>
              <a:rPr lang="nl-NL" dirty="0"/>
              <a:t> significant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39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EB7B0E3-55B8-B046-AB5E-F9DAA0D12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79372" y="-330234"/>
            <a:ext cx="4938391" cy="6390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size sensitivity analysis (SemEval-2015 data)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the test set the same</a:t>
            </a:r>
          </a:p>
          <a:p>
            <a:r>
              <a:rPr lang="en-US" dirty="0"/>
              <a:t>Use only </a:t>
            </a:r>
            <a:r>
              <a:rPr lang="en-US" i="1" dirty="0"/>
              <a:t>n</a:t>
            </a:r>
            <a:r>
              <a:rPr lang="en-US" dirty="0"/>
              <a:t>% of </a:t>
            </a:r>
            <a:br>
              <a:rPr lang="en-US" dirty="0"/>
            </a:br>
            <a:r>
              <a:rPr lang="en-US" dirty="0"/>
              <a:t>available training data</a:t>
            </a:r>
          </a:p>
          <a:p>
            <a:r>
              <a:rPr lang="en-US" dirty="0"/>
              <a:t>Set n to 10:100 with </a:t>
            </a:r>
            <a:br>
              <a:rPr lang="en-US" dirty="0"/>
            </a:br>
            <a:r>
              <a:rPr lang="en-US" dirty="0"/>
              <a:t>step size 10</a:t>
            </a:r>
          </a:p>
        </p:txBody>
      </p:sp>
    </p:spTree>
    <p:extLst>
      <p:ext uri="{BB962C8B-B14F-4D97-AF65-F5344CB8AC3E}">
        <p14:creationId xmlns:p14="http://schemas.microsoft.com/office/powerpoint/2010/main" val="1090612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EB7B0E3-55B8-B046-AB5E-F9DAA0D12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79372" y="-330234"/>
            <a:ext cx="4938392" cy="6390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size sensitivity analysis (SemEval-2016 data)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the test set the same</a:t>
            </a:r>
          </a:p>
          <a:p>
            <a:r>
              <a:rPr lang="en-US" dirty="0"/>
              <a:t>Use only </a:t>
            </a:r>
            <a:r>
              <a:rPr lang="en-US" i="1" dirty="0"/>
              <a:t>n</a:t>
            </a:r>
            <a:r>
              <a:rPr lang="en-US" dirty="0"/>
              <a:t>% of </a:t>
            </a:r>
            <a:br>
              <a:rPr lang="en-US" dirty="0"/>
            </a:br>
            <a:r>
              <a:rPr lang="en-US" dirty="0"/>
              <a:t>available training data</a:t>
            </a:r>
          </a:p>
          <a:p>
            <a:r>
              <a:rPr lang="en-US" dirty="0"/>
              <a:t>Set n to 10:100 with </a:t>
            </a:r>
            <a:br>
              <a:rPr lang="en-US" dirty="0"/>
            </a:br>
            <a:r>
              <a:rPr lang="en-US" dirty="0"/>
              <a:t>step size 10</a:t>
            </a:r>
          </a:p>
        </p:txBody>
      </p:sp>
    </p:spTree>
    <p:extLst>
      <p:ext uri="{BB962C8B-B14F-4D97-AF65-F5344CB8AC3E}">
        <p14:creationId xmlns:p14="http://schemas.microsoft.com/office/powerpoint/2010/main" val="1998383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</a:t>
            </a:r>
            <a:r>
              <a:rPr lang="en-US" dirty="0" err="1"/>
              <a:t>Ont</a:t>
            </a:r>
            <a:r>
              <a:rPr lang="en-US" dirty="0"/>
              <a:t> and </a:t>
            </a:r>
            <a:r>
              <a:rPr lang="en-US" dirty="0" err="1"/>
              <a:t>BoW</a:t>
            </a:r>
            <a:r>
              <a:rPr lang="en-US" dirty="0"/>
              <a:t> per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Ontology method is only used when it finds just Positive or just Negative</a:t>
            </a:r>
          </a:p>
          <a:p>
            <a:r>
              <a:rPr lang="en-US" dirty="0"/>
              <a:t>Bag-of-words model is only used in the remaining cases</a:t>
            </a:r>
          </a:p>
          <a:p>
            <a:r>
              <a:rPr lang="en-US" dirty="0"/>
              <a:t>Measure performance for each of the scenarios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0A0BADE6-E759-6B46-B0DE-55AE47A3E4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395018"/>
              </p:ext>
            </p:extLst>
          </p:nvPr>
        </p:nvGraphicFramePr>
        <p:xfrm>
          <a:off x="492664" y="2130003"/>
          <a:ext cx="8170859" cy="2626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217">
                  <a:extLst>
                    <a:ext uri="{9D8B030D-6E8A-4147-A177-3AD203B41FA5}">
                      <a16:colId xmlns:a16="http://schemas.microsoft.com/office/drawing/2014/main" val="2650159647"/>
                    </a:ext>
                  </a:extLst>
                </a:gridCol>
                <a:gridCol w="2042715">
                  <a:extLst>
                    <a:ext uri="{9D8B030D-6E8A-4147-A177-3AD203B41FA5}">
                      <a16:colId xmlns:a16="http://schemas.microsoft.com/office/drawing/2014/main" val="1257368876"/>
                    </a:ext>
                  </a:extLst>
                </a:gridCol>
                <a:gridCol w="2042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02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SemEval-2016 data</a:t>
                      </a: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Ontology accuracy</a:t>
                      </a: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Bag-of-words accuracy</a:t>
                      </a:r>
                      <a:endParaRPr lang="en-US" sz="1600" b="1" kern="1200" baseline="-250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Found only Positive</a:t>
                      </a: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42.7%</a:t>
                      </a: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88.1%</a:t>
                      </a: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83.7%</a:t>
                      </a: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Found only Negative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9.8%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94.0%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85.5%</a:t>
                      </a:r>
                    </a:p>
                  </a:txBody>
                  <a:tcPr marL="122563" marR="122563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Found both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4.3%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47.2%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52.8%</a:t>
                      </a:r>
                    </a:p>
                  </a:txBody>
                  <a:tcPr marL="122563" marR="122563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Found none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43.2%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33.4%</a:t>
                      </a: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77.3%</a:t>
                      </a:r>
                    </a:p>
                  </a:txBody>
                  <a:tcPr marL="122563" marR="122563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425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1849" cy="49409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Conclusions</a:t>
            </a:r>
            <a:r>
              <a:rPr lang="nl-NL" dirty="0"/>
              <a:t> &amp; </a:t>
            </a:r>
            <a:br>
              <a:rPr lang="nl-NL" dirty="0"/>
            </a:br>
            <a:r>
              <a:rPr lang="nl-NL" dirty="0"/>
              <a:t>			</a:t>
            </a:r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Work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4954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Ontology method and bag-of-words method complement each other</a:t>
            </a:r>
          </a:p>
          <a:p>
            <a:r>
              <a:rPr lang="en-US" dirty="0"/>
              <a:t>Good hybrid performance</a:t>
            </a:r>
          </a:p>
          <a:p>
            <a:r>
              <a:rPr lang="en-US" dirty="0"/>
              <a:t>Performance of pure ontology method is low due to lack of coverage</a:t>
            </a:r>
          </a:p>
          <a:p>
            <a:r>
              <a:rPr lang="en-US" dirty="0"/>
              <a:t>However, when applicable</a:t>
            </a:r>
          </a:p>
          <a:p>
            <a:pPr lvl="1"/>
            <a:r>
              <a:rPr lang="en-US" dirty="0"/>
              <a:t>Gives good performance</a:t>
            </a:r>
          </a:p>
          <a:p>
            <a:pPr lvl="1"/>
            <a:r>
              <a:rPr lang="en-US" dirty="0"/>
              <a:t>Explainable results</a:t>
            </a:r>
          </a:p>
          <a:p>
            <a:pPr lvl="1"/>
            <a:r>
              <a:rPr lang="en-US" dirty="0"/>
              <a:t>No training data necessary</a:t>
            </a:r>
          </a:p>
          <a:p>
            <a:r>
              <a:rPr lang="en-US" dirty="0"/>
              <a:t>Of course…good domain ontologies do not appear instantly either…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1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err="1"/>
              <a:t>Role</a:t>
            </a:r>
            <a:r>
              <a:rPr lang="nl-NL" sz="2400" dirty="0"/>
              <a:t> of </a:t>
            </a:r>
            <a:r>
              <a:rPr lang="nl-NL" sz="2400" dirty="0" err="1"/>
              <a:t>ontology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Previous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ontology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get </a:t>
            </a:r>
            <a:r>
              <a:rPr lang="nl-NL" dirty="0" err="1"/>
              <a:t>additional</a:t>
            </a:r>
            <a:r>
              <a:rPr lang="nl-NL" dirty="0"/>
              <a:t> features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improve</a:t>
            </a:r>
            <a:r>
              <a:rPr lang="nl-NL" dirty="0"/>
              <a:t> a </a:t>
            </a:r>
            <a:r>
              <a:rPr lang="nl-NL" dirty="0" err="1"/>
              <a:t>classifier</a:t>
            </a:r>
            <a:endParaRPr lang="nl-NL" dirty="0"/>
          </a:p>
          <a:p>
            <a:r>
              <a:rPr lang="nl-NL" dirty="0"/>
              <a:t>Hard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interpret</a:t>
            </a:r>
            <a:r>
              <a:rPr lang="nl-NL" dirty="0"/>
              <a:t> </a:t>
            </a:r>
            <a:r>
              <a:rPr lang="nl-NL" dirty="0" err="1"/>
              <a:t>results</a:t>
            </a:r>
            <a:endParaRPr lang="nl-NL" dirty="0"/>
          </a:p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we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just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ontology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infer</a:t>
            </a:r>
            <a:r>
              <a:rPr lang="nl-NL" dirty="0"/>
              <a:t> sentiment?</a:t>
            </a:r>
          </a:p>
          <a:p>
            <a:pPr lvl="1"/>
            <a:r>
              <a:rPr lang="nl-NL" dirty="0" err="1"/>
              <a:t>Results</a:t>
            </a:r>
            <a:r>
              <a:rPr lang="nl-NL" dirty="0"/>
              <a:t> are 100% </a:t>
            </a:r>
            <a:r>
              <a:rPr lang="nl-NL" dirty="0" err="1"/>
              <a:t>explainable</a:t>
            </a:r>
            <a:endParaRPr lang="nl-NL" dirty="0"/>
          </a:p>
          <a:p>
            <a:pPr lvl="1"/>
            <a:r>
              <a:rPr lang="nl-NL" dirty="0" err="1"/>
              <a:t>Ontology</a:t>
            </a:r>
            <a:r>
              <a:rPr lang="nl-NL" dirty="0"/>
              <a:t> has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large </a:t>
            </a:r>
            <a:r>
              <a:rPr lang="nl-NL" dirty="0" err="1"/>
              <a:t>enough</a:t>
            </a:r>
            <a:r>
              <a:rPr lang="nl-NL" dirty="0"/>
              <a:t> (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isn’t</a:t>
            </a:r>
            <a:r>
              <a:rPr lang="nl-NL" dirty="0"/>
              <a:t>)</a:t>
            </a:r>
          </a:p>
          <a:p>
            <a:r>
              <a:rPr lang="nl-NL" dirty="0" err="1"/>
              <a:t>To</a:t>
            </a:r>
            <a:r>
              <a:rPr lang="nl-NL" dirty="0"/>
              <a:t> cover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small </a:t>
            </a:r>
            <a:r>
              <a:rPr lang="nl-NL" dirty="0" err="1"/>
              <a:t>ontology</a:t>
            </a:r>
            <a:r>
              <a:rPr lang="nl-NL" dirty="0"/>
              <a:t> </a:t>
            </a:r>
            <a:r>
              <a:rPr lang="nl-NL" dirty="0" err="1"/>
              <a:t>size</a:t>
            </a:r>
            <a:r>
              <a:rPr lang="nl-NL" dirty="0"/>
              <a:t>, we </a:t>
            </a:r>
            <a:r>
              <a:rPr lang="nl-NL" dirty="0" err="1"/>
              <a:t>also</a:t>
            </a:r>
            <a:r>
              <a:rPr lang="nl-NL" dirty="0"/>
              <a:t> train a bag-of-</a:t>
            </a:r>
            <a:r>
              <a:rPr lang="nl-NL" dirty="0" err="1"/>
              <a:t>words</a:t>
            </a:r>
            <a:r>
              <a:rPr lang="nl-NL" dirty="0"/>
              <a:t> </a:t>
            </a:r>
            <a:r>
              <a:rPr lang="nl-NL" dirty="0" err="1"/>
              <a:t>classifier</a:t>
            </a:r>
            <a:endParaRPr lang="nl-NL" dirty="0"/>
          </a:p>
          <a:p>
            <a:pPr lvl="1"/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ontology</a:t>
            </a:r>
            <a:r>
              <a:rPr lang="nl-NL" dirty="0"/>
              <a:t> does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provide</a:t>
            </a:r>
            <a:r>
              <a:rPr lang="nl-NL" dirty="0"/>
              <a:t> </a:t>
            </a:r>
            <a:r>
              <a:rPr lang="nl-NL" dirty="0" err="1"/>
              <a:t>conclusive</a:t>
            </a:r>
            <a:r>
              <a:rPr lang="nl-NL" dirty="0"/>
              <a:t> </a:t>
            </a:r>
            <a:r>
              <a:rPr lang="nl-NL" dirty="0" err="1"/>
              <a:t>evidence</a:t>
            </a:r>
            <a:endParaRPr lang="nl-NL" dirty="0"/>
          </a:p>
          <a:p>
            <a:pPr lvl="2"/>
            <a:r>
              <a:rPr lang="nl-NL" dirty="0"/>
              <a:t>No sentiment </a:t>
            </a:r>
            <a:r>
              <a:rPr lang="nl-NL" dirty="0" err="1"/>
              <a:t>words</a:t>
            </a:r>
            <a:r>
              <a:rPr lang="nl-NL" dirty="0"/>
              <a:t> at </a:t>
            </a:r>
            <a:r>
              <a:rPr lang="nl-NL" dirty="0" err="1"/>
              <a:t>all</a:t>
            </a:r>
            <a:endParaRPr lang="nl-NL" dirty="0"/>
          </a:p>
          <a:p>
            <a:pPr lvl="2"/>
            <a:r>
              <a:rPr lang="nl-NL" dirty="0"/>
              <a:t>Both </a:t>
            </a:r>
            <a:r>
              <a:rPr lang="nl-NL" dirty="0" err="1"/>
              <a:t>positive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negative</a:t>
            </a:r>
            <a:r>
              <a:rPr lang="nl-NL" dirty="0"/>
              <a:t> </a:t>
            </a:r>
            <a:r>
              <a:rPr lang="nl-NL" dirty="0" err="1"/>
              <a:t>words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4769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Automate ontology population</a:t>
            </a:r>
          </a:p>
          <a:p>
            <a:pPr lvl="1"/>
            <a:r>
              <a:rPr lang="en-US" dirty="0"/>
              <a:t>We currently have a semi-automatic approach that provides suggestions for ontology population</a:t>
            </a:r>
          </a:p>
          <a:p>
            <a:r>
              <a:rPr lang="en-US" dirty="0"/>
              <a:t>Include multi-word sentiment expressions</a:t>
            </a:r>
          </a:p>
          <a:p>
            <a:pPr lvl="1"/>
            <a:r>
              <a:rPr lang="en-US" dirty="0"/>
              <a:t>“The food here is </a:t>
            </a:r>
            <a:r>
              <a:rPr lang="en-US" b="1" dirty="0"/>
              <a:t>out of this world</a:t>
            </a:r>
            <a:r>
              <a:rPr lang="en-US" dirty="0"/>
              <a:t>.”</a:t>
            </a:r>
          </a:p>
          <a:p>
            <a:r>
              <a:rPr lang="en-US" dirty="0"/>
              <a:t>Investigate best way to combine sentiment and distance information</a:t>
            </a:r>
          </a:p>
          <a:p>
            <a:pPr lvl="1"/>
            <a:r>
              <a:rPr lang="en-US" dirty="0"/>
              <a:t>Currently just one step in dependency graph, but not really investigated</a:t>
            </a:r>
          </a:p>
          <a:p>
            <a:r>
              <a:rPr lang="en-US" dirty="0"/>
              <a:t>Improve speed</a:t>
            </a:r>
          </a:p>
          <a:p>
            <a:pPr lvl="1"/>
            <a:r>
              <a:rPr lang="en-US" dirty="0"/>
              <a:t>The Jena library rebuilds the full inference model every time a class is added</a:t>
            </a:r>
          </a:p>
          <a:p>
            <a:pPr lvl="1"/>
            <a:r>
              <a:rPr lang="en-US" dirty="0"/>
              <a:t>Solved a bit by caching, but not pretty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72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62" y="268356"/>
            <a:ext cx="5022663" cy="37669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D3638A-9DBC-0145-BCD6-5847B448A431}"/>
              </a:ext>
            </a:extLst>
          </p:cNvPr>
          <p:cNvSpPr txBox="1"/>
          <p:nvPr/>
        </p:nvSpPr>
        <p:spPr>
          <a:xfrm>
            <a:off x="491525" y="972000"/>
            <a:ext cx="518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KSchouten</a:t>
            </a:r>
            <a:r>
              <a:rPr lang="en-US" dirty="0"/>
              <a:t>/Heracles</a:t>
            </a:r>
          </a:p>
        </p:txBody>
      </p:sp>
    </p:spTree>
    <p:extLst>
      <p:ext uri="{BB962C8B-B14F-4D97-AF65-F5344CB8AC3E}">
        <p14:creationId xmlns:p14="http://schemas.microsoft.com/office/powerpoint/2010/main" val="192601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/>
              <a:t>Aspect-</a:t>
            </a:r>
            <a:r>
              <a:rPr lang="nl-NL" dirty="0" err="1"/>
              <a:t>based</a:t>
            </a:r>
            <a:r>
              <a:rPr lang="nl-NL" dirty="0"/>
              <a:t> sentiment analysis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What</a:t>
            </a:r>
            <a:r>
              <a:rPr lang="nl-NL" dirty="0"/>
              <a:t> sentiment is </a:t>
            </a:r>
            <a:r>
              <a:rPr lang="nl-NL" dirty="0" err="1"/>
              <a:t>expressed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aspect of a </a:t>
            </a:r>
            <a:r>
              <a:rPr lang="nl-NL" dirty="0" err="1"/>
              <a:t>given</a:t>
            </a:r>
            <a:r>
              <a:rPr lang="nl-NL" dirty="0"/>
              <a:t> </a:t>
            </a:r>
            <a:r>
              <a:rPr lang="nl-NL" dirty="0" err="1"/>
              <a:t>entity</a:t>
            </a:r>
            <a:r>
              <a:rPr lang="nl-NL" dirty="0"/>
              <a:t>?</a:t>
            </a:r>
          </a:p>
          <a:p>
            <a:r>
              <a:rPr lang="nl-NL" dirty="0" err="1"/>
              <a:t>Usually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look at </a:t>
            </a:r>
            <a:r>
              <a:rPr lang="nl-NL" dirty="0" err="1"/>
              <a:t>polarity</a:t>
            </a:r>
            <a:r>
              <a:rPr lang="nl-NL" dirty="0"/>
              <a:t>: is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positive</a:t>
            </a:r>
            <a:r>
              <a:rPr lang="nl-NL" dirty="0"/>
              <a:t>, </a:t>
            </a:r>
            <a:r>
              <a:rPr lang="nl-NL" dirty="0" err="1"/>
              <a:t>neutral</a:t>
            </a:r>
            <a:r>
              <a:rPr lang="nl-NL" dirty="0"/>
              <a:t>, or </a:t>
            </a:r>
            <a:r>
              <a:rPr lang="nl-NL" dirty="0" err="1"/>
              <a:t>negative</a:t>
            </a:r>
            <a:r>
              <a:rPr lang="nl-NL" dirty="0"/>
              <a:t>?</a:t>
            </a:r>
          </a:p>
          <a:p>
            <a:pPr lvl="1"/>
            <a:endParaRPr lang="nl-NL" dirty="0"/>
          </a:p>
          <a:p>
            <a:r>
              <a:rPr lang="nl-NL" dirty="0" err="1"/>
              <a:t>Economically</a:t>
            </a:r>
            <a:r>
              <a:rPr lang="nl-NL" dirty="0"/>
              <a:t> </a:t>
            </a:r>
            <a:r>
              <a:rPr lang="nl-NL" dirty="0" err="1"/>
              <a:t>interesting</a:t>
            </a:r>
            <a:r>
              <a:rPr lang="nl-NL" dirty="0"/>
              <a:t> </a:t>
            </a:r>
            <a:r>
              <a:rPr lang="nl-NL" dirty="0" err="1"/>
              <a:t>task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, e.g.,</a:t>
            </a:r>
          </a:p>
          <a:p>
            <a:pPr lvl="1"/>
            <a:r>
              <a:rPr lang="nl-NL" dirty="0" err="1"/>
              <a:t>consumers</a:t>
            </a:r>
            <a:r>
              <a:rPr lang="nl-NL" dirty="0"/>
              <a:t> </a:t>
            </a:r>
            <a:r>
              <a:rPr lang="nl-NL" dirty="0" err="1"/>
              <a:t>when</a:t>
            </a:r>
            <a:r>
              <a:rPr lang="nl-NL" dirty="0"/>
              <a:t> making a </a:t>
            </a:r>
            <a:r>
              <a:rPr lang="nl-NL" dirty="0" err="1"/>
              <a:t>purchase</a:t>
            </a:r>
            <a:r>
              <a:rPr lang="nl-NL" dirty="0"/>
              <a:t> </a:t>
            </a:r>
            <a:r>
              <a:rPr lang="nl-NL" dirty="0" err="1"/>
              <a:t>decision</a:t>
            </a:r>
            <a:endParaRPr lang="nl-NL" dirty="0"/>
          </a:p>
          <a:p>
            <a:pPr lvl="1"/>
            <a:r>
              <a:rPr lang="nl-NL" dirty="0"/>
              <a:t>producers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assess</a:t>
            </a:r>
            <a:r>
              <a:rPr lang="nl-NL" dirty="0"/>
              <a:t> the impact of marketing </a:t>
            </a:r>
            <a:r>
              <a:rPr lang="nl-NL" dirty="0" err="1"/>
              <a:t>campaigns</a:t>
            </a:r>
            <a:r>
              <a:rPr lang="nl-NL" dirty="0"/>
              <a:t>, </a:t>
            </a:r>
            <a:r>
              <a:rPr lang="nl-NL" dirty="0" err="1"/>
              <a:t>success</a:t>
            </a:r>
            <a:r>
              <a:rPr lang="nl-NL" dirty="0"/>
              <a:t> of product </a:t>
            </a:r>
            <a:r>
              <a:rPr lang="nl-NL" dirty="0" err="1"/>
              <a:t>launches</a:t>
            </a:r>
            <a:r>
              <a:rPr lang="nl-NL" dirty="0"/>
              <a:t>, etc.</a:t>
            </a:r>
          </a:p>
          <a:p>
            <a:r>
              <a:rPr lang="nl-NL" dirty="0" err="1"/>
              <a:t>Academically</a:t>
            </a:r>
            <a:r>
              <a:rPr lang="nl-NL" dirty="0"/>
              <a:t> </a:t>
            </a:r>
            <a:r>
              <a:rPr lang="nl-NL" dirty="0" err="1"/>
              <a:t>interesting</a:t>
            </a:r>
            <a:r>
              <a:rPr lang="nl-NL" dirty="0"/>
              <a:t> </a:t>
            </a:r>
            <a:r>
              <a:rPr lang="nl-NL" dirty="0" err="1"/>
              <a:t>because</a:t>
            </a:r>
            <a:r>
              <a:rPr lang="nl-NL" dirty="0"/>
              <a:t> </a:t>
            </a:r>
            <a:r>
              <a:rPr lang="nl-NL" dirty="0" err="1"/>
              <a:t>polarity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always</a:t>
            </a:r>
            <a:r>
              <a:rPr lang="nl-NL" dirty="0"/>
              <a:t> easy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measure</a:t>
            </a:r>
            <a:endParaRPr lang="nl-NL" dirty="0"/>
          </a:p>
          <a:p>
            <a:pPr lvl="1"/>
            <a:r>
              <a:rPr lang="nl-NL" dirty="0"/>
              <a:t>Context-</a:t>
            </a:r>
            <a:r>
              <a:rPr lang="nl-NL" dirty="0" err="1"/>
              <a:t>dependence</a:t>
            </a:r>
            <a:endParaRPr lang="nl-NL" dirty="0"/>
          </a:p>
          <a:p>
            <a:pPr lvl="1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Common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expressions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Irony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A26CF-F8A5-6149-9F70-F52E37718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5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</a:t>
            </a:r>
            <a:r>
              <a:rPr lang="nl-NL" dirty="0" err="1"/>
              <a:t>snippet</a:t>
            </a:r>
            <a:r>
              <a:rPr lang="nl-NL" dirty="0"/>
              <a:t> ABSA </a:t>
            </a:r>
            <a:r>
              <a:rPr lang="nl-NL" dirty="0" err="1"/>
              <a:t>task</a:t>
            </a:r>
            <a:r>
              <a:rPr lang="nl-NL" dirty="0"/>
              <a:t> @ SemEval-2016/2015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&lt;sentence id="1032695:1"&gt;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&lt;text&gt;Everything is always cooked to perfection , the service is excellent , the decor cool and understated .&lt;/text&gt;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target="NULL" category="FOOD#QUALITY" 				polarity="positive" from="0" to="0"/&gt;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target="service" category="SERVICE#GENERAL" 		polarity="positive" from="47" to="54"/&gt;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target="decor" category="AMBIENCE#GENERAL" 			polarity="positive" from="73" to="78"/&gt;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&lt;/Opinions&gt;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b="1" dirty="0">
              <a:solidFill>
                <a:srgbClr val="0070C0"/>
              </a:solidFill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Snippet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&lt;sentence id="1032695:1"&gt;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&lt;text&gt;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Everything is always cooked to perfection , the service is excellent , the decor cool and understated .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target="NULL" category="FOOD#QUALITY" 				polarity="positive" from="0" to="0"/&gt;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target="service" category="SERVICE#GENERAL" 		polarity="positive" from="47" to="54"/&gt;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target="decor" category="AMBIENCE#GENERAL" 			polarity="positive" from="73" to="78"/&gt;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&lt;/Opinions&gt;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9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Snippet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&lt;sentence id="1032695:1"&gt;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&lt;text&gt;Everything is always cooked to perfection , the service is excellent , the decor cool and understated .&lt;/text&gt;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target="NULL" category="FOOD#QUALITY" 				polarity="positive" from="0" to="0"/&gt;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target="service" category="SERVICE#GENERAL" 		polarity="positive" from="47" to="54"/&gt;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target="decor" category="AMBIENCE#GENERAL" 			polarity="positive" from="73" to="78"/&gt;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5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Snippet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&lt;sentence id="1032695:1"&gt;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&lt;text&gt;Everything is always cooked to perfection , the service is excellent , the decor cool and understated .&lt;/text&gt;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target="NULL"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FOOD#QUALITY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				polarity="positive" from="0" to="0"/&gt;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target="service"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SERVICE#GENERAL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			polarity="positive" from="47" to="54"/&gt;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target="decor"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AMBIENCE#GENERAL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			polarity="positive" from="73" to="78"/&gt;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&lt;/Opinions&gt;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915374" y="4299942"/>
            <a:ext cx="3313253" cy="41095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rm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nl-NL" sz="20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Task</a:t>
            </a:r>
            <a:r>
              <a:rPr lang="nl-NL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 Aspect </a:t>
            </a:r>
            <a:r>
              <a:rPr lang="nl-NL" sz="20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Detection</a:t>
            </a:r>
            <a:endParaRPr lang="nl-NL" sz="2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850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Snippet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&lt;sentence id="1032695:1"&gt;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&lt;text&gt;Everything is always cooked to perfection , the 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service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 is excellent , the 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decor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 cool and understated .&lt;/text&gt;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target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NULL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category="FOOD#QUALITY" 				polarity="positive"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from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0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to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0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target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service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category="SERVICE#GENERAL" 			polarity="positive"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from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47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to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54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target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decor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category="AMBIENCE#GENERAL" 			polarity="positive"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from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73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to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78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&lt;/Opinions&gt;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4019"/>
      </p:ext>
    </p:extLst>
  </p:cSld>
  <p:clrMapOvr>
    <a:masterClrMapping/>
  </p:clrMapOvr>
</p:sld>
</file>

<file path=ppt/theme/theme1.xml><?xml version="1.0" encoding="utf-8"?>
<a:theme xmlns:a="http://schemas.openxmlformats.org/drawingml/2006/main" name="Erasmus_ESE_B_EN_v1">
  <a:themeElements>
    <a:clrScheme name="EUR_ESE_PP2">
      <a:dk1>
        <a:srgbClr val="000000"/>
      </a:dk1>
      <a:lt1>
        <a:sysClr val="window" lastClr="FFFFFF"/>
      </a:lt1>
      <a:dk2>
        <a:srgbClr val="002328"/>
      </a:dk2>
      <a:lt2>
        <a:srgbClr val="9C9C9C"/>
      </a:lt2>
      <a:accent1>
        <a:srgbClr val="FFD700"/>
      </a:accent1>
      <a:accent2>
        <a:srgbClr val="00A22E"/>
      </a:accent2>
      <a:accent3>
        <a:srgbClr val="00B4D2"/>
      </a:accent3>
      <a:accent4>
        <a:srgbClr val="801A99"/>
      </a:accent4>
      <a:accent5>
        <a:srgbClr val="FF9E00"/>
      </a:accent5>
      <a:accent6>
        <a:srgbClr val="BC0436"/>
      </a:accent6>
      <a:hlink>
        <a:srgbClr val="000000"/>
      </a:hlink>
      <a:folHlink>
        <a:srgbClr val="000000"/>
      </a:folHlink>
    </a:clrScheme>
    <a:fontScheme name="Erasmus_500-700">
      <a:majorFont>
        <a:latin typeface="Museo Sans 700"/>
        <a:ea typeface=""/>
        <a:cs typeface=""/>
      </a:majorFont>
      <a:minorFont>
        <a:latin typeface="Museo Sans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asmus_ESE_template_169_ENG.pptx" id="{0E7A3E0D-3348-44E6-AC43-3F79E65E6632}" vid="{5CDEEB43-3930-46C4-84C6-B23DAE439C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Erasmus_ESE_template_169_ENG</Template>
  <TotalTime>5132</TotalTime>
  <Words>1282</Words>
  <Application>Microsoft Macintosh PowerPoint</Application>
  <PresentationFormat>On-screen Show (16:9)</PresentationFormat>
  <Paragraphs>275</Paragraphs>
  <Slides>31</Slides>
  <Notes>4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 Unicode MS</vt:lpstr>
      <vt:lpstr>Arial</vt:lpstr>
      <vt:lpstr>Calibri</vt:lpstr>
      <vt:lpstr>Courier New</vt:lpstr>
      <vt:lpstr>Museo Sans 100</vt:lpstr>
      <vt:lpstr>Museo Sans 500</vt:lpstr>
      <vt:lpstr>Museo Sans 700</vt:lpstr>
      <vt:lpstr>Museo Sans 900</vt:lpstr>
      <vt:lpstr>Erasmus_ESE_B_EN_v1</vt:lpstr>
      <vt:lpstr>Ontology-Driven Sentiment Analysis of Product and Service Aspects</vt:lpstr>
      <vt:lpstr>Problem statement</vt:lpstr>
      <vt:lpstr>Role of ontology</vt:lpstr>
      <vt:lpstr>Aspect-based sentiment analysis</vt:lpstr>
      <vt:lpstr>Data snippet ABSA task @ SemEval-2016/2015</vt:lpstr>
      <vt:lpstr>Data Snippet</vt:lpstr>
      <vt:lpstr>Data Snippet</vt:lpstr>
      <vt:lpstr>Data Snippet</vt:lpstr>
      <vt:lpstr>Data Snippet</vt:lpstr>
      <vt:lpstr>Ontology</vt:lpstr>
      <vt:lpstr>Purpose of ontology</vt:lpstr>
      <vt:lpstr>Data Snippet</vt:lpstr>
      <vt:lpstr>Purpose of ontology</vt:lpstr>
      <vt:lpstr>Purpose of ontology</vt:lpstr>
      <vt:lpstr>Ontology class hierarchy</vt:lpstr>
      <vt:lpstr>Sentiment classification</vt:lpstr>
      <vt:lpstr>Sentiment classification</vt:lpstr>
      <vt:lpstr>Sentiment classification</vt:lpstr>
      <vt:lpstr>The bag-of-words model</vt:lpstr>
      <vt:lpstr>The alternative bag-of-words model (BoW+Ont)</vt:lpstr>
      <vt:lpstr>Results</vt:lpstr>
      <vt:lpstr>Sentiment distribution (2016 data set)</vt:lpstr>
      <vt:lpstr>Results</vt:lpstr>
      <vt:lpstr>Results</vt:lpstr>
      <vt:lpstr>Data size sensitivity analysis (SemEval-2015 data)</vt:lpstr>
      <vt:lpstr>Data size sensitivity analysis (SemEval-2016 data)</vt:lpstr>
      <vt:lpstr>Performance of Ont and BoW per scenario</vt:lpstr>
      <vt:lpstr>Conclusions &amp;     Future Work</vt:lpstr>
      <vt:lpstr>Conclusions</vt:lpstr>
      <vt:lpstr>Future Work</vt:lpstr>
      <vt:lpstr>Questions?</vt:lpstr>
    </vt:vector>
  </TitlesOfParts>
  <Manager/>
  <Company>EUR</Company>
  <LinksUpToDate>false</LinksUpToDate>
  <SharedDoc>false</SharedDoc>
  <HyperlinkBase/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Ontology-Enhanced  Aspect-Based Sentiment Analysis</dc:title>
  <dc:subject/>
  <dc:creator>Kim Schouten</dc:creator>
  <cp:keywords/>
  <dc:description>ESE presentation 16:9_x000d_version 1.0 - April 2015_x000d_Design: Fabrique_x000d_Template: Ton Persoon</dc:description>
  <cp:lastModifiedBy>Kim Schouten</cp:lastModifiedBy>
  <cp:revision>56</cp:revision>
  <cp:lastPrinted>2018-06-07T08:30:08Z</cp:lastPrinted>
  <dcterms:created xsi:type="dcterms:W3CDTF">2017-06-01T08:00:10Z</dcterms:created>
  <dcterms:modified xsi:type="dcterms:W3CDTF">2018-06-07T18:19:13Z</dcterms:modified>
  <cp:category/>
</cp:coreProperties>
</file>