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9" r:id="rId3"/>
    <p:sldId id="280" r:id="rId4"/>
    <p:sldId id="281" r:id="rId5"/>
    <p:sldId id="301" r:id="rId6"/>
    <p:sldId id="258" r:id="rId7"/>
    <p:sldId id="282" r:id="rId8"/>
    <p:sldId id="302" r:id="rId9"/>
    <p:sldId id="303" r:id="rId10"/>
    <p:sldId id="304" r:id="rId11"/>
    <p:sldId id="305" r:id="rId12"/>
    <p:sldId id="307" r:id="rId13"/>
    <p:sldId id="309" r:id="rId14"/>
    <p:sldId id="314" r:id="rId15"/>
    <p:sldId id="312" r:id="rId16"/>
    <p:sldId id="315" r:id="rId17"/>
    <p:sldId id="317" r:id="rId18"/>
    <p:sldId id="308" r:id="rId19"/>
    <p:sldId id="319" r:id="rId20"/>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4642" autoAdjust="0"/>
  </p:normalViewPr>
  <p:slideViewPr>
    <p:cSldViewPr snapToGrid="0" snapToObjects="1">
      <p:cViewPr varScale="1">
        <p:scale>
          <a:sx n="123" d="100"/>
          <a:sy n="123" d="100"/>
        </p:scale>
        <p:origin x="618" y="10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88427-736F-48E5-AB0B-6B2DE6C7E3F9}" type="datetimeFigureOut">
              <a:rPr lang="en-GB" smtClean="0"/>
              <a:pPr/>
              <a:t>27/04/2019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BB00A-71ED-40C6-A1CF-164C43AE5CE4}" type="slidenum">
              <a:rPr lang="en-GB" smtClean="0"/>
              <a:pPr/>
              <a:t>‹nr.›</a:t>
            </a:fld>
            <a:endParaRPr lang="en-GB"/>
          </a:p>
        </p:txBody>
      </p:sp>
    </p:spTree>
    <p:extLst>
      <p:ext uri="{BB962C8B-B14F-4D97-AF65-F5344CB8AC3E}">
        <p14:creationId xmlns:p14="http://schemas.microsoft.com/office/powerpoint/2010/main" val="264247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2BB00A-71ED-40C6-A1CF-164C43AE5CE4}" type="slidenum">
              <a:rPr lang="en-GB" smtClean="0"/>
              <a:pPr/>
              <a:t>1</a:t>
            </a:fld>
            <a:endParaRPr lang="en-GB"/>
          </a:p>
        </p:txBody>
      </p:sp>
    </p:spTree>
    <p:extLst>
      <p:ext uri="{BB962C8B-B14F-4D97-AF65-F5344CB8AC3E}">
        <p14:creationId xmlns:p14="http://schemas.microsoft.com/office/powerpoint/2010/main" val="201039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ltLang="nl-NL" dirty="0">
              <a:latin typeface="Arial" panose="020B0604020202020204" pitchFamily="34" charset="0"/>
              <a:ea typeface="ＭＳ Ｐゴシック" panose="020B0600070205080204" pitchFamily="34" charset="-128"/>
            </a:endParaRPr>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10</a:t>
            </a:fld>
            <a:endParaRPr lang="en-GB"/>
          </a:p>
        </p:txBody>
      </p:sp>
    </p:spTree>
    <p:extLst>
      <p:ext uri="{BB962C8B-B14F-4D97-AF65-F5344CB8AC3E}">
        <p14:creationId xmlns:p14="http://schemas.microsoft.com/office/powerpoint/2010/main" val="411370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en-US" dirty="0"/>
              <a:t>The Hermes framework is utilized for building a news personalization service. Its implementation is called Hermes News Portal, or simply HNP.</a:t>
            </a:r>
          </a:p>
          <a:p>
            <a:pPr>
              <a:defRPr/>
            </a:pPr>
            <a:endParaRPr lang="en-US" dirty="0"/>
          </a:p>
          <a:p>
            <a:pPr>
              <a:defRPr/>
            </a:pPr>
            <a:r>
              <a:rPr lang="en-US" dirty="0"/>
              <a:t>The Hermes news personalization framework provides a semantic-based approach for retrieving news items related, directly or indirectly, to the concepts of interest from a domain ontology. Hermes stores its knowledge base and the list of classified news items in separate ontologies. The knowledge base describes the general domain the user is interested in. The knowledge base is maintained using discovered information in news items.</a:t>
            </a:r>
          </a:p>
          <a:p>
            <a:pPr>
              <a:defRPr/>
            </a:pPr>
            <a:endParaRPr lang="en-US" dirty="0"/>
          </a:p>
          <a:p>
            <a:pPr>
              <a:defRPr/>
            </a:pPr>
            <a:r>
              <a:rPr lang="en-US" dirty="0"/>
              <a:t>HNP takes RSS feeds of news items as input. For classification, Hermes employs an advanced Natural Language Processing (NLP) engine that uses techniques like tokenization, part-of-speech tagging, word sense disambiguation, </a:t>
            </a:r>
            <a:r>
              <a:rPr lang="en-US" dirty="0" err="1"/>
              <a:t>gazetteering</a:t>
            </a:r>
            <a:r>
              <a:rPr lang="en-US" dirty="0"/>
              <a:t>, etc. This prepares the news item for querying. During the classification, the system searches through the news item to find all knowledge base concepts. The news item is then stored with annotations in a news ontology, so that future queries can be done in a fast and direct way, without going through the NLP steps again. All concepts of interest are stored in the domain ontology (knowledge base) and are represented by ontology concepts. An ontology concept is a class or instance from the domain ontology. Each concept has a lexical representation derived from a semantic lexicon like WordNet.</a:t>
            </a:r>
          </a:p>
          <a:p>
            <a:pPr>
              <a:defRPr/>
            </a:pPr>
            <a:endParaRPr lang="en-US" dirty="0"/>
          </a:p>
          <a:p>
            <a:pPr>
              <a:defRPr/>
            </a:pPr>
            <a:r>
              <a:rPr lang="en-US" dirty="0"/>
              <a:t>News querying is done by expressing the topics of interest using concepts from the domain ontology. The results returned are presented in the order of their relevance for the user. For this purpose, for each returned news item a relevance degree is computed based on all the hits between the news item and the concepts of interest.</a:t>
            </a:r>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13</a:t>
            </a:fld>
            <a:endParaRPr lang="en-GB"/>
          </a:p>
        </p:txBody>
      </p:sp>
    </p:spTree>
    <p:extLst>
      <p:ext uri="{BB962C8B-B14F-4D97-AF65-F5344CB8AC3E}">
        <p14:creationId xmlns:p14="http://schemas.microsoft.com/office/powerpoint/2010/main" val="3008422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en-US"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14</a:t>
            </a:fld>
            <a:endParaRPr lang="en-GB"/>
          </a:p>
        </p:txBody>
      </p:sp>
    </p:spTree>
    <p:extLst>
      <p:ext uri="{BB962C8B-B14F-4D97-AF65-F5344CB8AC3E}">
        <p14:creationId xmlns:p14="http://schemas.microsoft.com/office/powerpoint/2010/main" val="172730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tLang="nl-NL" dirty="0">
                <a:latin typeface="Arial" panose="020B0604020202020204" pitchFamily="34" charset="0"/>
                <a:ea typeface="ＭＳ Ｐゴシック" panose="020B0600070205080204" pitchFamily="34" charset="-128"/>
              </a:rPr>
              <a:t>In our experiment, we let 3 domain experts evaluate 100 news items from a Reuters feed for their appropriateness to 8 user profiles, such as countries in Asia, financial markets, or Google and its competitors.</a:t>
            </a:r>
          </a:p>
          <a:p>
            <a:endParaRPr lang="en-US" altLang="nl-NL" dirty="0">
              <a:latin typeface="Arial" panose="020B0604020202020204" pitchFamily="34" charset="0"/>
              <a:ea typeface="ＭＳ Ｐゴシック" panose="020B0600070205080204" pitchFamily="34" charset="-128"/>
            </a:endParaRPr>
          </a:p>
          <a:p>
            <a:r>
              <a:rPr lang="en-US" altLang="nl-NL" dirty="0">
                <a:latin typeface="Arial" panose="020B0604020202020204" pitchFamily="34" charset="0"/>
                <a:ea typeface="ＭＳ Ｐゴシック" panose="020B0600070205080204" pitchFamily="34" charset="-128"/>
              </a:rPr>
              <a:t>We evaluate performance for various cut-off values, which are the minimum scores for news messages for them to be recommended.</a:t>
            </a:r>
          </a:p>
          <a:p>
            <a:endParaRPr lang="en-US" altLang="nl-NL" dirty="0">
              <a:latin typeface="Arial" panose="020B0604020202020204" pitchFamily="34" charset="0"/>
              <a:ea typeface="ＭＳ Ｐゴシック" panose="020B0600070205080204" pitchFamily="34" charset="-128"/>
            </a:endParaRPr>
          </a:p>
          <a:p>
            <a:r>
              <a:rPr lang="en-US" altLang="nl-NL" dirty="0">
                <a:latin typeface="Arial" panose="020B0604020202020204" pitchFamily="34" charset="0"/>
                <a:ea typeface="ＭＳ Ｐゴシック" panose="020B0600070205080204" pitchFamily="34" charset="-128"/>
              </a:rPr>
              <a:t>For each of these cut-off values, we optimize the relationship weights for CF-IDF+, maximizing on </a:t>
            </a:r>
            <a:r>
              <a:rPr lang="en-US" altLang="nl-NL" i="1" dirty="0">
                <a:latin typeface="Arial" panose="020B0604020202020204" pitchFamily="34" charset="0"/>
                <a:ea typeface="ＭＳ Ｐゴシック" panose="020B0600070205080204" pitchFamily="34" charset="-128"/>
              </a:rPr>
              <a:t>F</a:t>
            </a:r>
            <a:r>
              <a:rPr lang="en-US" altLang="nl-NL" baseline="-25000" dirty="0">
                <a:latin typeface="Arial" panose="020B0604020202020204" pitchFamily="34" charset="0"/>
                <a:ea typeface="ＭＳ Ｐゴシック" panose="020B0600070205080204" pitchFamily="34" charset="-128"/>
              </a:rPr>
              <a:t>1</a:t>
            </a:r>
            <a:r>
              <a:rPr lang="en-US" altLang="nl-NL" dirty="0">
                <a:latin typeface="Arial" panose="020B0604020202020204" pitchFamily="34" charset="0"/>
                <a:ea typeface="ＭＳ Ｐゴシック" panose="020B0600070205080204" pitchFamily="34" charset="-128"/>
              </a:rPr>
              <a:t>-scores. In general, subclass relations and superclass relations receive lower weights then domain relations, such as for example “</a:t>
            </a:r>
            <a:r>
              <a:rPr lang="en-US" altLang="nl-NL" dirty="0" err="1">
                <a:latin typeface="Arial" panose="020B0604020202020204" pitchFamily="34" charset="0"/>
                <a:ea typeface="ＭＳ Ｐゴシック" panose="020B0600070205080204" pitchFamily="34" charset="-128"/>
              </a:rPr>
              <a:t>isProducedBy</a:t>
            </a:r>
            <a:r>
              <a:rPr lang="en-US" altLang="nl-NL" dirty="0">
                <a:latin typeface="Arial" panose="020B0604020202020204" pitchFamily="34" charset="0"/>
                <a:ea typeface="ＭＳ Ｐゴシック" panose="020B0600070205080204" pitchFamily="34" charset="-128"/>
              </a:rPr>
              <a:t>”, or “</a:t>
            </a:r>
            <a:r>
              <a:rPr lang="en-US" altLang="nl-NL" dirty="0" err="1">
                <a:latin typeface="Arial" panose="020B0604020202020204" pitchFamily="34" charset="0"/>
                <a:ea typeface="ＭＳ Ｐゴシック" panose="020B0600070205080204" pitchFamily="34" charset="-128"/>
              </a:rPr>
              <a:t>hasUpdate</a:t>
            </a:r>
            <a:r>
              <a:rPr lang="en-US" altLang="nl-NL" dirty="0">
                <a:latin typeface="Arial" panose="020B0604020202020204" pitchFamily="34" charset="0"/>
                <a:ea typeface="ＭＳ Ｐゴシック" panose="020B0600070205080204" pitchFamily="34" charset="-128"/>
              </a:rPr>
              <a:t>”.</a:t>
            </a:r>
          </a:p>
          <a:p>
            <a:endParaRPr lang="en-US" altLang="nl-NL" dirty="0">
              <a:latin typeface="Arial" panose="020B0604020202020204" pitchFamily="34" charset="0"/>
              <a:ea typeface="ＭＳ Ｐゴシック" panose="020B0600070205080204" pitchFamily="34" charset="-128"/>
            </a:endParaRPr>
          </a:p>
          <a:p>
            <a:r>
              <a:rPr lang="en-US" altLang="nl-NL" dirty="0">
                <a:latin typeface="Arial" panose="020B0604020202020204" pitchFamily="34" charset="0"/>
                <a:ea typeface="ＭＳ Ｐゴシック" panose="020B0600070205080204" pitchFamily="34" charset="-128"/>
              </a:rPr>
              <a:t>Furthermore, we optimize the weights of the Bing and CF-IDF+ parts similarly. Generally, Bing entities receive a lower weight than CF-IDF+ concepts due to the higher informational value of concepts.</a:t>
            </a:r>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15</a:t>
            </a:fld>
            <a:endParaRPr lang="en-GB"/>
          </a:p>
        </p:txBody>
      </p:sp>
    </p:spTree>
    <p:extLst>
      <p:ext uri="{BB962C8B-B14F-4D97-AF65-F5344CB8AC3E}">
        <p14:creationId xmlns:p14="http://schemas.microsoft.com/office/powerpoint/2010/main" val="832150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nl-NL" dirty="0">
                <a:latin typeface="Arial" panose="020B0604020202020204" pitchFamily="34" charset="0"/>
                <a:ea typeface="ＭＳ Ｐゴシック" panose="020B0600070205080204" pitchFamily="34" charset="-128"/>
              </a:rPr>
              <a:t>This plot shows the results of the Kappa statistic for the various cutoff values. The closer to 1, the more classification power a recommender has. Negative values indicate recommenders perform worse than random guessing. Bing-CF-IDF+ seems to outperform all other methods.</a:t>
            </a:r>
            <a:endParaRPr lang="nl-NL" dirty="0"/>
          </a:p>
          <a:p>
            <a:endParaRPr lang="nl-NL"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17</a:t>
            </a:fld>
            <a:endParaRPr lang="en-GB"/>
          </a:p>
        </p:txBody>
      </p:sp>
    </p:spTree>
    <p:extLst>
      <p:ext uri="{BB962C8B-B14F-4D97-AF65-F5344CB8AC3E}">
        <p14:creationId xmlns:p14="http://schemas.microsoft.com/office/powerpoint/2010/main" val="52229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a:extLst>
              <a:ext uri="{FF2B5EF4-FFF2-40B4-BE49-F238E27FC236}">
                <a16:creationId xmlns:a16="http://schemas.microsoft.com/office/drawing/2014/main" id="{A591F0F1-1929-40BF-8153-E7AB44ABE6B6}"/>
              </a:ext>
            </a:extLst>
          </p:cNvPr>
          <p:cNvSpPr>
            <a:spLocks noGrp="1" noRot="1" noChangeAspect="1" noChangeArrowheads="1" noTextEdit="1"/>
          </p:cNvSpPr>
          <p:nvPr>
            <p:ph type="sldImg"/>
          </p:nvPr>
        </p:nvSpPr>
        <p:spPr>
          <a:ln/>
        </p:spPr>
      </p:sp>
      <p:sp>
        <p:nvSpPr>
          <p:cNvPr id="3" name="Tijdelijke aanduiding voor notities 2">
            <a:extLst>
              <a:ext uri="{FF2B5EF4-FFF2-40B4-BE49-F238E27FC236}">
                <a16:creationId xmlns:a16="http://schemas.microsoft.com/office/drawing/2014/main" id="{5AC801A3-D3D8-400E-843D-F764BC37E663}"/>
              </a:ext>
            </a:extLst>
          </p:cNvPr>
          <p:cNvSpPr>
            <a:spLocks noGrp="1"/>
          </p:cNvSpPr>
          <p:nvPr>
            <p:ph type="body" idx="1"/>
          </p:nvPr>
        </p:nvSpPr>
        <p:spPr/>
        <p:txBody>
          <a:bodyPr>
            <a:normAutofit/>
          </a:bodyPr>
          <a:lstStyle/>
          <a:p>
            <a:pPr>
              <a:defRPr/>
            </a:pPr>
            <a:r>
              <a:rPr lang="en-US" dirty="0"/>
              <a:t>In today’s data intensive world, most people experience - or suffer from - an information overload. Recommender systems lend a hand in distinguishing between interesting and non-interesting products, news articles, etcetera. Based on for example user preferences or characteristics, possibly captured in user profiles or derived from browsing behavior, recommendations can be made.</a:t>
            </a:r>
          </a:p>
          <a:p>
            <a:pPr>
              <a:defRPr/>
            </a:pPr>
            <a:endParaRPr lang="en-US" dirty="0"/>
          </a:p>
          <a:p>
            <a:pPr>
              <a:defRPr/>
            </a:pPr>
            <a:r>
              <a:rPr lang="en-US" dirty="0"/>
              <a:t>Three types:</a:t>
            </a:r>
          </a:p>
          <a:p>
            <a:pPr marL="171450" indent="-171450">
              <a:buFontTx/>
              <a:buChar char="-"/>
              <a:defRPr/>
            </a:pPr>
            <a:r>
              <a:rPr lang="en-US" dirty="0"/>
              <a:t>Content-based recommenders: content (</a:t>
            </a:r>
            <a:r>
              <a:rPr lang="en-US" u="sng" dirty="0">
                <a:sym typeface="Wingdings" panose="05000000000000000000" pitchFamily="2" charset="2"/>
              </a:rPr>
              <a:t>FOCUS</a:t>
            </a:r>
            <a:r>
              <a:rPr lang="en-US" dirty="0">
                <a:sym typeface="Wingdings" panose="05000000000000000000" pitchFamily="2" charset="2"/>
              </a:rPr>
              <a:t>)</a:t>
            </a:r>
            <a:endParaRPr lang="en-US" dirty="0"/>
          </a:p>
          <a:p>
            <a:pPr marL="171450" indent="-171450">
              <a:buFontTx/>
              <a:buChar char="-"/>
              <a:defRPr/>
            </a:pPr>
            <a:r>
              <a:rPr lang="en-US" dirty="0"/>
              <a:t>Collaborative filtering recommenders: user similarity</a:t>
            </a:r>
          </a:p>
          <a:p>
            <a:pPr marL="171450" indent="-171450">
              <a:buFontTx/>
              <a:buChar char="-"/>
              <a:defRPr/>
            </a:pPr>
            <a:r>
              <a:rPr lang="en-US" dirty="0"/>
              <a:t>Hybrid recommenders (combination)</a:t>
            </a:r>
          </a:p>
          <a:p>
            <a:pPr>
              <a:defRPr/>
            </a:pPr>
            <a:br>
              <a:rPr lang="en-US" dirty="0"/>
            </a:br>
            <a:r>
              <a:rPr lang="en-US" dirty="0"/>
              <a:t>Traditionally, content-based recommenders are term-based, and hence operate on term frequencies.</a:t>
            </a:r>
          </a:p>
          <a:p>
            <a:pPr>
              <a:defRPr/>
            </a:pPr>
            <a:endParaRPr lang="en-US" dirty="0"/>
          </a:p>
          <a:p>
            <a:pPr>
              <a:defRPr/>
            </a:pPr>
            <a:r>
              <a:rPr lang="en-US" dirty="0"/>
              <a:t>When employing user profiles that describe users' interest based on the previously browsed items, these can be translated into vectors of TF-IDF weights. With a measure like cosine similarity, one can calculate how interesting a new item might be based on user profiles. For this, TF-IDF weights are computed on every term within a document.</a:t>
            </a:r>
            <a:endParaRPr lang="nl-NL" dirty="0"/>
          </a:p>
        </p:txBody>
      </p:sp>
      <p:sp>
        <p:nvSpPr>
          <p:cNvPr id="9220" name="Tijdelijke aanduiding voor dianummer 3">
            <a:extLst>
              <a:ext uri="{FF2B5EF4-FFF2-40B4-BE49-F238E27FC236}">
                <a16:creationId xmlns:a16="http://schemas.microsoft.com/office/drawing/2014/main" id="{BDAF35A3-DE22-4761-B5B6-8C74834F55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AF5BC5-792C-4D1D-8C49-1C34ED9A5B3E}" type="slidenum">
              <a:rPr lang="en-US" altLang="nl-NL" sz="1300" smtClean="0"/>
              <a:pPr/>
              <a:t>2</a:t>
            </a:fld>
            <a:endParaRPr lang="en-US" altLang="nl-NL"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2B7653B-50CC-48EF-9160-9418F8DB23EE}"/>
              </a:ext>
            </a:extLst>
          </p:cNvPr>
          <p:cNvSpPr>
            <a:spLocks noGrp="1" noRot="1" noChangeAspect="1" noChangeArrowheads="1" noTextEdit="1"/>
          </p:cNvSpPr>
          <p:nvPr>
            <p:ph type="sldImg"/>
          </p:nvPr>
        </p:nvSpPr>
        <p:spPr>
          <a:ln/>
        </p:spPr>
      </p:sp>
      <p:sp>
        <p:nvSpPr>
          <p:cNvPr id="11267" name="Tijdelijke aanduiding voor notities 2">
            <a:extLst>
              <a:ext uri="{FF2B5EF4-FFF2-40B4-BE49-F238E27FC236}">
                <a16:creationId xmlns:a16="http://schemas.microsoft.com/office/drawing/2014/main" id="{DEC36DDD-7BDB-42F9-8C29-3F0248C85C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dirty="0">
                <a:latin typeface="+mn-lt"/>
                <a:ea typeface="ＭＳ Ｐゴシック" panose="020B0600070205080204" pitchFamily="34" charset="-128"/>
              </a:rPr>
              <a:t>TF-IDF can be summarized as a computation on a preprocessed set of documents, where stop words are removed, and the remaining words are stemmed.</a:t>
            </a:r>
          </a:p>
          <a:p>
            <a:r>
              <a:rPr lang="en-US" altLang="nl-NL" dirty="0">
                <a:latin typeface="+mn-lt"/>
                <a:ea typeface="ＭＳ Ｐゴシック" panose="020B0600070205080204" pitchFamily="34" charset="-128"/>
              </a:rPr>
              <a:t>Stemmer (reduces words to root form) example: `processor' and `processing' are reduced to `process’.</a:t>
            </a:r>
          </a:p>
          <a:p>
            <a:endParaRPr lang="en-US" altLang="nl-NL" dirty="0">
              <a:latin typeface="+mn-lt"/>
              <a:ea typeface="ＭＳ Ｐゴシック" panose="020B0600070205080204" pitchFamily="34" charset="-128"/>
            </a:endParaRPr>
          </a:p>
          <a:p>
            <a:r>
              <a:rPr lang="en-US" altLang="nl-NL" dirty="0">
                <a:latin typeface="+mn-lt"/>
                <a:ea typeface="ＭＳ Ｐゴシック" panose="020B0600070205080204" pitchFamily="34" charset="-128"/>
              </a:rPr>
              <a:t>The TF-IDF method considers terms that appear frequently in a document, but rarely appear in other documents as highly important or specific for the document at hand, while terms that appear frequently in a document, but also in the rest of the corpus are treated as generic terms, and hence are considered to be less important.</a:t>
            </a:r>
          </a:p>
          <a:p>
            <a:endParaRPr lang="en-US" altLang="nl-NL" dirty="0">
              <a:latin typeface="+mn-lt"/>
              <a:ea typeface="ＭＳ Ｐゴシック" panose="020B0600070205080204" pitchFamily="34" charset="-128"/>
            </a:endParaRPr>
          </a:p>
          <a:p>
            <a:r>
              <a:rPr lang="en-US" altLang="nl-NL" dirty="0">
                <a:latin typeface="+mn-lt"/>
                <a:ea typeface="ＭＳ Ｐゴシック" panose="020B0600070205080204" pitchFamily="34" charset="-128"/>
              </a:rPr>
              <a:t>Details and specifics on computation of TF-IDF will follow shortly.</a:t>
            </a:r>
          </a:p>
          <a:p>
            <a:endParaRPr lang="en-US" altLang="nl-NL" dirty="0">
              <a:latin typeface="+mn-lt"/>
              <a:ea typeface="ＭＳ Ｐゴシック" panose="020B0600070205080204" pitchFamily="34" charset="-128"/>
            </a:endParaRPr>
          </a:p>
          <a:p>
            <a:r>
              <a:rPr lang="en-US" altLang="nl-NL" dirty="0">
                <a:latin typeface="+mn-lt"/>
                <a:ea typeface="ＭＳ Ｐゴシック" panose="020B0600070205080204" pitchFamily="34" charset="-128"/>
              </a:rPr>
              <a:t>A major drawback of TF-IDF, is that its performance decreases as documents get larger.</a:t>
            </a:r>
          </a:p>
        </p:txBody>
      </p:sp>
      <p:sp>
        <p:nvSpPr>
          <p:cNvPr id="11268" name="Tijdelijke aanduiding voor dianummer 3">
            <a:extLst>
              <a:ext uri="{FF2B5EF4-FFF2-40B4-BE49-F238E27FC236}">
                <a16:creationId xmlns:a16="http://schemas.microsoft.com/office/drawing/2014/main" id="{AD1B3350-E802-4A50-BABD-0792F42061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6AF2A5-AA54-4B07-8C27-131E6FF20399}" type="slidenum">
              <a:rPr lang="en-US" altLang="nl-NL" sz="1300" smtClean="0"/>
              <a:pPr/>
              <a:t>3</a:t>
            </a:fld>
            <a:endParaRPr lang="en-US" altLang="nl-NL"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6F20AD6C-E8CB-4A93-97B4-CD85C810D552}"/>
              </a:ext>
            </a:extLst>
          </p:cNvPr>
          <p:cNvSpPr>
            <a:spLocks noGrp="1" noRot="1" noChangeAspect="1" noChangeArrowheads="1" noTextEdit="1"/>
          </p:cNvSpPr>
          <p:nvPr>
            <p:ph type="sldImg"/>
          </p:nvPr>
        </p:nvSpPr>
        <p:spPr>
          <a:ln/>
        </p:spPr>
      </p:sp>
      <p:sp>
        <p:nvSpPr>
          <p:cNvPr id="13315" name="Tijdelijke aanduiding voor notities 2">
            <a:extLst>
              <a:ext uri="{FF2B5EF4-FFF2-40B4-BE49-F238E27FC236}">
                <a16:creationId xmlns:a16="http://schemas.microsoft.com/office/drawing/2014/main" id="{FA8A71AC-0CE0-4BDB-AD36-0053B518257E}"/>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nl-NL" dirty="0">
                <a:latin typeface="+mn-lt"/>
                <a:ea typeface="ＭＳ Ｐゴシック" panose="020B0600070205080204" pitchFamily="34" charset="-128"/>
              </a:rPr>
              <a:t>But… lately, methods have been developed to find key concepts in a text. The Semantic Web offers new opportunities. Why wouldn’t we make use of semantics? Why wouldn’t we look at only the most relevant terms that contain most of the important information?</a:t>
            </a:r>
          </a:p>
          <a:p>
            <a:pPr>
              <a:defRPr/>
            </a:pPr>
            <a:endParaRPr lang="en-US" altLang="nl-NL" dirty="0">
              <a:latin typeface="+mn-lt"/>
              <a:ea typeface="ＭＳ Ｐゴシック" panose="020B0600070205080204" pitchFamily="34" charset="-128"/>
            </a:endParaRPr>
          </a:p>
          <a:p>
            <a:pPr>
              <a:defRPr/>
            </a:pPr>
            <a:r>
              <a:rPr lang="en-US" altLang="nl-NL" dirty="0">
                <a:latin typeface="+mn-lt"/>
                <a:ea typeface="ＭＳ Ｐゴシック" panose="020B0600070205080204" pitchFamily="34" charset="-128"/>
              </a:rPr>
              <a:t>Advantages:</a:t>
            </a:r>
          </a:p>
          <a:p>
            <a:pPr marL="171450" indent="-171450">
              <a:buFontTx/>
              <a:buChar char="-"/>
              <a:defRPr/>
            </a:pPr>
            <a:r>
              <a:rPr lang="en-US" altLang="nl-NL" dirty="0">
                <a:latin typeface="+mn-lt"/>
                <a:ea typeface="ＭＳ Ｐゴシック" panose="020B0600070205080204" pitchFamily="34" charset="-128"/>
              </a:rPr>
              <a:t>Reduce noise, but also grouping similar terms</a:t>
            </a:r>
          </a:p>
          <a:p>
            <a:pPr marL="171450" indent="-171450">
              <a:buFontTx/>
              <a:buChar char="-"/>
              <a:defRPr/>
            </a:pPr>
            <a:r>
              <a:rPr lang="en-US" altLang="nl-NL" dirty="0">
                <a:latin typeface="+mn-lt"/>
                <a:ea typeface="ＭＳ Ｐゴシック" panose="020B0600070205080204" pitchFamily="34" charset="-128"/>
              </a:rPr>
              <a:t>Less terms because only concepts are considered</a:t>
            </a:r>
          </a:p>
          <a:p>
            <a:pPr marL="171450" indent="-171450">
              <a:buFontTx/>
              <a:buChar char="-"/>
              <a:defRPr/>
            </a:pPr>
            <a:r>
              <a:rPr lang="en-US" altLang="nl-NL" dirty="0">
                <a:latin typeface="+mn-lt"/>
                <a:ea typeface="ＭＳ Ｐゴシック" panose="020B0600070205080204" pitchFamily="34" charset="-128"/>
              </a:rPr>
              <a:t>Allow use of semantic features like synonyms</a:t>
            </a:r>
          </a:p>
          <a:p>
            <a:pPr>
              <a:defRPr/>
            </a:pPr>
            <a:endParaRPr lang="en-US" altLang="nl-NL" dirty="0">
              <a:latin typeface="+mn-lt"/>
              <a:ea typeface="ＭＳ Ｐゴシック" panose="020B0600070205080204" pitchFamily="34" charset="-128"/>
            </a:endParaRPr>
          </a:p>
          <a:p>
            <a:pPr>
              <a:defRPr/>
            </a:pPr>
            <a:r>
              <a:rPr lang="en-US" altLang="nl-NL" dirty="0">
                <a:latin typeface="+mn-lt"/>
                <a:ea typeface="ＭＳ Ｐゴシック" panose="020B0600070205080204" pitchFamily="34" charset="-128"/>
              </a:rPr>
              <a:t>Example</a:t>
            </a:r>
          </a:p>
          <a:p>
            <a:pPr>
              <a:defRPr/>
            </a:pPr>
            <a:endParaRPr lang="en-US" altLang="nl-NL" dirty="0">
              <a:latin typeface="+mn-lt"/>
              <a:ea typeface="ＭＳ Ｐゴシック" panose="020B0600070205080204" pitchFamily="34" charset="-128"/>
            </a:endParaRPr>
          </a:p>
          <a:p>
            <a:pPr>
              <a:defRPr/>
            </a:pPr>
            <a:r>
              <a:rPr lang="en-US" altLang="nl-NL" dirty="0">
                <a:latin typeface="+mn-lt"/>
                <a:ea typeface="ＭＳ Ｐゴシック" panose="020B0600070205080204" pitchFamily="34" charset="-128"/>
              </a:rPr>
              <a:t>Therefore, back in 2011 we proposed CF-IDF, which is analogous to TF-IDF. The acronym stands for Concept Frequency – Inverse Document Frequency. Instead of counting term frequencies, we counted frequencies of specific concepts. This approach seemed to perform pretty well when compared to regular TF-IDF. Key in this approach is proper Word Sense Disambiguation.</a:t>
            </a:r>
          </a:p>
        </p:txBody>
      </p:sp>
      <p:sp>
        <p:nvSpPr>
          <p:cNvPr id="13316" name="Tijdelijke aanduiding voor dianummer 3">
            <a:extLst>
              <a:ext uri="{FF2B5EF4-FFF2-40B4-BE49-F238E27FC236}">
                <a16:creationId xmlns:a16="http://schemas.microsoft.com/office/drawing/2014/main" id="{3DCD4A06-767B-4BD3-A161-58711ACBD7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64F0C1-9853-41E1-A9B0-400A70E7D5AA}" type="slidenum">
              <a:rPr lang="en-US" altLang="nl-NL" sz="1300" smtClean="0"/>
              <a:pPr/>
              <a:t>4</a:t>
            </a:fld>
            <a:endParaRPr lang="en-US" altLang="nl-NL"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id="{796675D6-7752-48CB-9F57-96288D62F849}"/>
              </a:ext>
            </a:extLst>
          </p:cNvPr>
          <p:cNvSpPr>
            <a:spLocks noGrp="1" noRot="1" noChangeAspect="1" noChangeArrowheads="1" noTextEdit="1"/>
          </p:cNvSpPr>
          <p:nvPr>
            <p:ph type="sldImg"/>
          </p:nvPr>
        </p:nvSpPr>
        <p:spPr>
          <a:ln/>
        </p:spPr>
      </p:sp>
      <p:sp>
        <p:nvSpPr>
          <p:cNvPr id="15363" name="Tijdelijke aanduiding voor notities 2">
            <a:extLst>
              <a:ext uri="{FF2B5EF4-FFF2-40B4-BE49-F238E27FC236}">
                <a16:creationId xmlns:a16="http://schemas.microsoft.com/office/drawing/2014/main" id="{134DC6D3-296C-4292-A8CC-058536B7AF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dirty="0">
                <a:latin typeface="+mn-lt"/>
                <a:ea typeface="ＭＳ Ｐゴシック" panose="020B0600070205080204" pitchFamily="34" charset="-128"/>
              </a:rPr>
              <a:t>Semantic relations: also ”</a:t>
            </a:r>
            <a:r>
              <a:rPr lang="en-US" altLang="nl-NL" dirty="0" err="1">
                <a:latin typeface="+mn-lt"/>
                <a:ea typeface="ＭＳ Ｐゴシック" panose="020B0600070205080204" pitchFamily="34" charset="-128"/>
              </a:rPr>
              <a:t>hasName</a:t>
            </a:r>
            <a:r>
              <a:rPr lang="en-US" altLang="nl-NL" dirty="0">
                <a:latin typeface="+mn-lt"/>
                <a:ea typeface="ＭＳ Ｐゴシック" panose="020B0600070205080204" pitchFamily="34" charset="-128"/>
              </a:rPr>
              <a:t>”, “</a:t>
            </a:r>
            <a:r>
              <a:rPr lang="en-US" altLang="nl-NL" dirty="0" err="1">
                <a:latin typeface="+mn-lt"/>
                <a:ea typeface="ＭＳ Ｐゴシック" panose="020B0600070205080204" pitchFamily="34" charset="-128"/>
              </a:rPr>
              <a:t>worksAt</a:t>
            </a:r>
            <a:r>
              <a:rPr lang="en-US" altLang="nl-NL" dirty="0">
                <a:latin typeface="+mn-lt"/>
                <a:ea typeface="ＭＳ Ｐゴシック" panose="020B0600070205080204" pitchFamily="34" charset="-128"/>
              </a:rPr>
              <a:t>”, etc.</a:t>
            </a:r>
          </a:p>
        </p:txBody>
      </p:sp>
      <p:sp>
        <p:nvSpPr>
          <p:cNvPr id="15364" name="Tijdelijke aanduiding voor dianummer 3">
            <a:extLst>
              <a:ext uri="{FF2B5EF4-FFF2-40B4-BE49-F238E27FC236}">
                <a16:creationId xmlns:a16="http://schemas.microsoft.com/office/drawing/2014/main" id="{20E63DC1-78DB-4BF9-AF7B-543A9803C7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A13BE8-147D-4977-93D1-89390C9C5AF5}" type="slidenum">
              <a:rPr lang="en-US" altLang="nl-NL" sz="1300" smtClean="0"/>
              <a:pPr/>
              <a:t>5</a:t>
            </a:fld>
            <a:endParaRPr lang="en-US" altLang="nl-NL"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Named</a:t>
            </a:r>
            <a:r>
              <a:rPr lang="nl-NL" dirty="0"/>
              <a:t> </a:t>
            </a:r>
            <a:r>
              <a:rPr lang="nl-NL" dirty="0" err="1"/>
              <a:t>entity</a:t>
            </a:r>
            <a:r>
              <a:rPr lang="nl-NL" dirty="0"/>
              <a:t>: real-</a:t>
            </a:r>
            <a:r>
              <a:rPr lang="nl-NL" dirty="0" err="1"/>
              <a:t>world</a:t>
            </a:r>
            <a:r>
              <a:rPr lang="nl-NL" dirty="0"/>
              <a:t> </a:t>
            </a:r>
            <a:r>
              <a:rPr lang="nl-NL" dirty="0" err="1"/>
              <a:t>instantiation</a:t>
            </a:r>
            <a:r>
              <a:rPr lang="nl-NL" dirty="0"/>
              <a:t> of object, e.g., person, </a:t>
            </a:r>
            <a:r>
              <a:rPr lang="nl-NL" dirty="0" err="1"/>
              <a:t>location</a:t>
            </a:r>
            <a:r>
              <a:rPr lang="nl-NL" dirty="0"/>
              <a:t>, …</a:t>
            </a:r>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6</a:t>
            </a:fld>
            <a:endParaRPr lang="en-GB"/>
          </a:p>
        </p:txBody>
      </p:sp>
    </p:spTree>
    <p:extLst>
      <p:ext uri="{BB962C8B-B14F-4D97-AF65-F5344CB8AC3E}">
        <p14:creationId xmlns:p14="http://schemas.microsoft.com/office/powerpoint/2010/main" val="49929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7</a:t>
            </a:fld>
            <a:endParaRPr lang="en-GB"/>
          </a:p>
        </p:txBody>
      </p:sp>
    </p:spTree>
    <p:extLst>
      <p:ext uri="{BB962C8B-B14F-4D97-AF65-F5344CB8AC3E}">
        <p14:creationId xmlns:p14="http://schemas.microsoft.com/office/powerpoint/2010/main" val="2702150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nl-NL" dirty="0">
                <a:latin typeface="Arial" panose="020B0604020202020204" pitchFamily="34" charset="0"/>
                <a:ea typeface="ＭＳ Ｐゴシック" panose="020B0600070205080204" pitchFamily="34" charset="-128"/>
              </a:rPr>
              <a:t>Now let’s quickly discuss some details on TF-IDF. I guess to some – or most of you – this is known, so I’ll briefly skim through this, as this helps to show the differences between TF-IDF, CF-IDF, and CF-IDF+.</a:t>
            </a:r>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8</a:t>
            </a:fld>
            <a:endParaRPr lang="en-GB"/>
          </a:p>
        </p:txBody>
      </p:sp>
    </p:spTree>
    <p:extLst>
      <p:ext uri="{BB962C8B-B14F-4D97-AF65-F5344CB8AC3E}">
        <p14:creationId xmlns:p14="http://schemas.microsoft.com/office/powerpoint/2010/main" val="198251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tLang="nl-NL" dirty="0">
                <a:latin typeface="Arial" panose="020B0604020202020204" pitchFamily="34" charset="0"/>
                <a:ea typeface="ＭＳ Ｐゴシック" panose="020B0600070205080204" pitchFamily="34" charset="-128"/>
              </a:rPr>
              <a:t>CF-IDF works quite similar to TF-IDF. We replace terms by concepts, which can be defined in ontologies. Concepts are </a:t>
            </a:r>
            <a:r>
              <a:rPr lang="en-US" altLang="nl-NL" dirty="0" err="1">
                <a:latin typeface="Arial" panose="020B0604020202020204" pitchFamily="34" charset="0"/>
                <a:ea typeface="ＭＳ Ｐゴシック" panose="020B0600070205080204" pitchFamily="34" charset="-128"/>
              </a:rPr>
              <a:t>synsets</a:t>
            </a:r>
            <a:r>
              <a:rPr lang="en-US" altLang="nl-NL" dirty="0">
                <a:latin typeface="Arial" panose="020B0604020202020204" pitchFamily="34" charset="0"/>
                <a:ea typeface="ＭＳ Ｐゴシック" panose="020B0600070205080204" pitchFamily="34" charset="-128"/>
              </a:rPr>
              <a:t> which contain lexical representations of the described concept and their considered sense.</a:t>
            </a:r>
          </a:p>
        </p:txBody>
      </p:sp>
      <p:sp>
        <p:nvSpPr>
          <p:cNvPr id="4" name="Tijdelijke aanduiding voor dianummer 3"/>
          <p:cNvSpPr>
            <a:spLocks noGrp="1"/>
          </p:cNvSpPr>
          <p:nvPr>
            <p:ph type="sldNum" sz="quarter" idx="5"/>
          </p:nvPr>
        </p:nvSpPr>
        <p:spPr/>
        <p:txBody>
          <a:bodyPr/>
          <a:lstStyle/>
          <a:p>
            <a:fld id="{482BB00A-71ED-40C6-A1CF-164C43AE5CE4}" type="slidenum">
              <a:rPr lang="en-GB" smtClean="0"/>
              <a:pPr/>
              <a:t>9</a:t>
            </a:fld>
            <a:endParaRPr lang="en-GB"/>
          </a:p>
        </p:txBody>
      </p:sp>
    </p:spTree>
    <p:extLst>
      <p:ext uri="{BB962C8B-B14F-4D97-AF65-F5344CB8AC3E}">
        <p14:creationId xmlns:p14="http://schemas.microsoft.com/office/powerpoint/2010/main" val="3999452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1260000"/>
            <a:ext cx="6300000" cy="1548000"/>
          </a:xfrm>
        </p:spPr>
        <p:txBody>
          <a:bodyPr/>
          <a:lstStyle>
            <a:lvl1pPr>
              <a:lnSpc>
                <a:spcPts val="4000"/>
              </a:lnSpc>
              <a:defRPr sz="4400" baseline="0">
                <a:solidFill>
                  <a:schemeClr val="tx2"/>
                </a:solidFill>
              </a:defRPr>
            </a:lvl1pPr>
          </a:lstStyle>
          <a:p>
            <a:r>
              <a:rPr lang="nl-NL" dirty="0"/>
              <a:t>Titel bewerken</a:t>
            </a:r>
          </a:p>
        </p:txBody>
      </p:sp>
      <p:sp>
        <p:nvSpPr>
          <p:cNvPr id="3" name="Subtitel 2"/>
          <p:cNvSpPr>
            <a:spLocks noGrp="1"/>
          </p:cNvSpPr>
          <p:nvPr>
            <p:ph type="subTitle" idx="1" hasCustomPrompt="1"/>
          </p:nvPr>
        </p:nvSpPr>
        <p:spPr>
          <a:xfrm>
            <a:off x="491526" y="2808000"/>
            <a:ext cx="6300000" cy="810000"/>
          </a:xfrm>
        </p:spPr>
        <p:txBody>
          <a:bodyPr/>
          <a:lstStyle>
            <a:lvl1pPr marL="0" indent="0" algn="l">
              <a:buNone/>
              <a:defRPr b="0" i="0">
                <a:solidFill>
                  <a:schemeClr val="tx2"/>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Subtitel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r>
              <a:rPr lang="en-US"/>
              <a:t>31st International Conference on Advanced Information Systems Engineering (CAISE 2019)</a:t>
            </a:r>
            <a:endParaRPr lang="nl-NL"/>
          </a:p>
        </p:txBody>
      </p:sp>
      <p:sp>
        <p:nvSpPr>
          <p:cNvPr id="4" name="Tijdelijke aanduiding voor dianummer 3"/>
          <p:cNvSpPr>
            <a:spLocks noGrp="1"/>
          </p:cNvSpPr>
          <p:nvPr>
            <p:ph type="sldNum" sz="quarter" idx="12"/>
          </p:nvPr>
        </p:nvSpPr>
        <p:spPr/>
        <p:txBody>
          <a:bodyPr/>
          <a:lstStyle/>
          <a:p>
            <a:fld id="{8C6BC05E-DB9A-EB4A-A776-575FA40369A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Ref idx="1001">
        <a:schemeClr val="bg1"/>
      </p:bgRef>
    </p:bg>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491525" y="792000"/>
            <a:ext cx="8172000" cy="3418613"/>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
        <p:nvSpPr>
          <p:cNvPr id="2" name="Titel 1"/>
          <p:cNvSpPr>
            <a:spLocks noGrp="1"/>
          </p:cNvSpPr>
          <p:nvPr>
            <p:ph type="title" hasCustomPrompt="1"/>
          </p:nvPr>
        </p:nvSpPr>
        <p:spPr>
          <a:xfrm>
            <a:off x="491525" y="396000"/>
            <a:ext cx="8172000" cy="396000"/>
          </a:xfrm>
        </p:spPr>
        <p:txBody>
          <a:bodyPr anchor="t" anchorCtr="0"/>
          <a:lstStyle>
            <a:lvl1pPr algn="l">
              <a:lnSpc>
                <a:spcPts val="2500"/>
              </a:lnSpc>
              <a:defRPr sz="2000" b="1">
                <a:solidFill>
                  <a:schemeClr val="tx2"/>
                </a:solidFill>
                <a:latin typeface="+mj-lt"/>
              </a:defRPr>
            </a:lvl1pPr>
          </a:lstStyle>
          <a:p>
            <a:r>
              <a:rPr lang="nl-NL" dirty="0"/>
              <a:t>Titel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en-US"/>
              <a:t>31st International Conference on Advanced Information Systems Engineering (CAISE 2019)</a:t>
            </a:r>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1260000"/>
            <a:ext cx="6300000" cy="1548000"/>
          </a:xfrm>
        </p:spPr>
        <p:txBody>
          <a:bodyPr/>
          <a:lstStyle>
            <a:lvl1pPr>
              <a:lnSpc>
                <a:spcPts val="4000"/>
              </a:lnSpc>
              <a:defRPr sz="4400" baseline="0">
                <a:solidFill>
                  <a:schemeClr val="tx2"/>
                </a:solidFill>
              </a:defRPr>
            </a:lvl1pPr>
          </a:lstStyle>
          <a:p>
            <a:r>
              <a:rPr lang="nl-NL" dirty="0"/>
              <a:t>Titel  bewerken</a:t>
            </a:r>
          </a:p>
        </p:txBody>
      </p:sp>
      <p:sp>
        <p:nvSpPr>
          <p:cNvPr id="3" name="Subtitel 2"/>
          <p:cNvSpPr>
            <a:spLocks noGrp="1"/>
          </p:cNvSpPr>
          <p:nvPr>
            <p:ph type="subTitle" idx="1" hasCustomPrompt="1"/>
          </p:nvPr>
        </p:nvSpPr>
        <p:spPr>
          <a:xfrm>
            <a:off x="491526" y="2808000"/>
            <a:ext cx="6300000" cy="810000"/>
          </a:xfrm>
        </p:spPr>
        <p:txBody>
          <a:bodyPr/>
          <a:lstStyle>
            <a:lvl1pPr marL="0" indent="0" algn="l">
              <a:buNone/>
              <a:defRPr b="0" i="0">
                <a:solidFill>
                  <a:schemeClr val="tx2"/>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Plaats een foto en zet die op de achtergrond met rechtermuisknop  &gt; </a:t>
            </a:r>
            <a:r>
              <a:rPr lang="nl-NL" dirty="0" err="1"/>
              <a:t>send</a:t>
            </a:r>
            <a:r>
              <a:rPr lang="nl-NL" dirty="0"/>
              <a:t> to back</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5" y="396000"/>
            <a:ext cx="8172000" cy="576000"/>
          </a:xfrm>
        </p:spPr>
        <p:txBody>
          <a:bodyPr/>
          <a:lstStyle/>
          <a:p>
            <a:r>
              <a:rPr lang="nl-NL" dirty="0"/>
              <a:t>Titel bewerken</a:t>
            </a:r>
            <a:br>
              <a:rPr lang="nl-NL" dirty="0"/>
            </a:br>
            <a:endParaRPr lang="nl-NL" dirty="0"/>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en-US"/>
              <a:t>31st International Conference on Advanced Information Systems Engineering (CAISE 2019)</a:t>
            </a:r>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Titel bewerken</a:t>
            </a:r>
          </a:p>
        </p:txBody>
      </p:sp>
      <p:sp>
        <p:nvSpPr>
          <p:cNvPr id="3" name="Tijdelijke aanduiding voor inhoud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en-US"/>
              <a:t>31st International Conference on Advanced Information Systems Engineering (CAISE 2019)</a:t>
            </a:r>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Titel bewerken</a:t>
            </a:r>
          </a:p>
        </p:txBody>
      </p:sp>
      <p:sp>
        <p:nvSpPr>
          <p:cNvPr id="3" name="Tijdelijke aanduiding voor inhoud 2"/>
          <p:cNvSpPr>
            <a:spLocks noGrp="1"/>
          </p:cNvSpPr>
          <p:nvPr>
            <p:ph sz="half" idx="1" hasCustomPrompt="1"/>
          </p:nvPr>
        </p:nvSpPr>
        <p:spPr>
          <a:xfrm>
            <a:off x="493200" y="972000"/>
            <a:ext cx="4014000"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inhoud 3"/>
          <p:cNvSpPr>
            <a:spLocks noGrp="1"/>
          </p:cNvSpPr>
          <p:nvPr>
            <p:ph sz="half" idx="2" hasCustomPrompt="1"/>
          </p:nvPr>
        </p:nvSpPr>
        <p:spPr>
          <a:xfrm>
            <a:off x="4648201" y="971999"/>
            <a:ext cx="4015325"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en-US"/>
              <a:t>31st International Conference on Advanced Information Systems Engineering (CAISE 2019)</a:t>
            </a:r>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 bewerken</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5" name="Tijdelijke aanduiding voor tekst 4"/>
          <p:cNvSpPr>
            <a:spLocks noGrp="1"/>
          </p:cNvSpPr>
          <p:nvPr>
            <p:ph type="body" sz="quarter" idx="3" hasCustomPrompt="1"/>
          </p:nvPr>
        </p:nvSpPr>
        <p:spPr>
          <a:xfrm>
            <a:off x="4645026" y="972000"/>
            <a:ext cx="4014000"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6" name="Tijdelijke aanduiding voor inhoud 5"/>
          <p:cNvSpPr>
            <a:spLocks noGrp="1"/>
          </p:cNvSpPr>
          <p:nvPr>
            <p:ph sz="quarter" idx="4" hasCustomPrompt="1"/>
          </p:nvPr>
        </p:nvSpPr>
        <p:spPr>
          <a:xfrm>
            <a:off x="4645025" y="1296000"/>
            <a:ext cx="40140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en-US"/>
              <a:t>31st International Conference on Advanced Information Systems Engineering (CAISE 2019)</a:t>
            </a:r>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lvl1pPr>
          </a:lstStyle>
          <a:p>
            <a:r>
              <a:rPr lang="nl-NL" dirty="0"/>
              <a:t>Titel bewerken</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en-US"/>
              <a:t>31st International Conference on Advanced Information Systems Engineering (CAISE 2019)</a:t>
            </a:r>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‹nr.›</a:t>
            </a:fld>
            <a:endParaRPr lang="nl-NL"/>
          </a:p>
        </p:txBody>
      </p:sp>
      <p:sp>
        <p:nvSpPr>
          <p:cNvPr id="10" name="Tijdelijke aanduiding voor afbeelding 2"/>
          <p:cNvSpPr>
            <a:spLocks noGrp="1"/>
          </p:cNvSpPr>
          <p:nvPr>
            <p:ph type="pic" idx="13" hasCustomPrompt="1"/>
          </p:nvPr>
        </p:nvSpPr>
        <p:spPr>
          <a:xfrm>
            <a:off x="4643999" y="396000"/>
            <a:ext cx="4014000" cy="381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2 afbeeldinge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lvl1pPr>
          </a:lstStyle>
          <a:p>
            <a:r>
              <a:rPr lang="nl-NL" dirty="0"/>
              <a:t>Titel bewerken</a:t>
            </a:r>
          </a:p>
        </p:txBody>
      </p:sp>
      <p:sp>
        <p:nvSpPr>
          <p:cNvPr id="3" name="Tijdelijke aanduiding voor tekst 2"/>
          <p:cNvSpPr>
            <a:spLocks noGrp="1"/>
          </p:cNvSpPr>
          <p:nvPr>
            <p:ph type="body" idx="1" hasCustomPrompt="1"/>
          </p:nvPr>
        </p:nvSpPr>
        <p:spPr>
          <a:xfrm>
            <a:off x="491524" y="972000"/>
            <a:ext cx="3999600" cy="324000"/>
          </a:xfrm>
        </p:spPr>
        <p:txBody>
          <a:bodyPr anchor="t" anchorCtr="0"/>
          <a:lstStyle>
            <a:lvl1pPr marL="0" indent="0">
              <a:buNone/>
              <a:defRPr sz="1800" b="0" i="0">
                <a:solidFill>
                  <a:schemeClr val="tx1"/>
                </a:solidFill>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 te bewerken</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7" name="Tijdelijke aanduiding voor datum 6"/>
          <p:cNvSpPr>
            <a:spLocks noGrp="1"/>
          </p:cNvSpPr>
          <p:nvPr>
            <p:ph type="dt" sz="half" idx="10"/>
          </p:nvPr>
        </p:nvSpPr>
        <p:spPr/>
        <p:txBody>
          <a:bodyPr/>
          <a:lstStyle/>
          <a:p>
            <a:endParaRPr lang="nl-NL" dirty="0"/>
          </a:p>
        </p:txBody>
      </p:sp>
      <p:sp>
        <p:nvSpPr>
          <p:cNvPr id="8" name="Tijdelijke aanduiding voor voettekst 7"/>
          <p:cNvSpPr>
            <a:spLocks noGrp="1"/>
          </p:cNvSpPr>
          <p:nvPr>
            <p:ph type="ftr" sz="quarter" idx="11"/>
          </p:nvPr>
        </p:nvSpPr>
        <p:spPr/>
        <p:txBody>
          <a:bodyPr/>
          <a:lstStyle/>
          <a:p>
            <a:r>
              <a:rPr lang="en-US"/>
              <a:t>31st International Conference on Advanced Information Systems Engineering (CAISE 2019)</a:t>
            </a:r>
            <a:endParaRPr lang="nl-NL" dirty="0"/>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‹nr.›</a:t>
            </a:fld>
            <a:endParaRPr lang="nl-NL"/>
          </a:p>
        </p:txBody>
      </p:sp>
      <p:sp>
        <p:nvSpPr>
          <p:cNvPr id="10" name="Tijdelijke aanduiding voor afbeelding 2"/>
          <p:cNvSpPr>
            <a:spLocks noGrp="1"/>
          </p:cNvSpPr>
          <p:nvPr>
            <p:ph type="pic" idx="13" hasCustomPrompt="1"/>
          </p:nvPr>
        </p:nvSpPr>
        <p:spPr>
          <a:xfrm>
            <a:off x="4643999" y="396000"/>
            <a:ext cx="4014000" cy="183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a:p>
            <a:endParaRPr lang="nl-NL" dirty="0"/>
          </a:p>
        </p:txBody>
      </p:sp>
      <p:sp>
        <p:nvSpPr>
          <p:cNvPr id="11" name="Tijdelijke aanduiding voor afbeelding 2"/>
          <p:cNvSpPr>
            <a:spLocks noGrp="1"/>
          </p:cNvSpPr>
          <p:nvPr>
            <p:ph type="pic" idx="14" hasCustomPrompt="1"/>
          </p:nvPr>
        </p:nvSpPr>
        <p:spPr>
          <a:xfrm>
            <a:off x="4643999" y="2376000"/>
            <a:ext cx="4014000" cy="1836000"/>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icoon om een foto</a:t>
            </a:r>
            <a:br>
              <a:rPr lang="nl-NL" dirty="0"/>
            </a:br>
            <a:r>
              <a:rPr lang="nl-NL" dirty="0"/>
              <a:t>toe te voegen</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Titel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en-US"/>
              <a:t>31st International Conference on Advanced Information Systems Engineering (CAISE 2019)</a:t>
            </a:r>
            <a:endParaRPr lang="nl-NL"/>
          </a:p>
        </p:txBody>
      </p:sp>
      <p:sp>
        <p:nvSpPr>
          <p:cNvPr id="5" name="Tijdelijke aanduiding voor dianummer 4"/>
          <p:cNvSpPr>
            <a:spLocks noGrp="1"/>
          </p:cNvSpPr>
          <p:nvPr>
            <p:ph type="sldNum" sz="quarter" idx="12"/>
          </p:nvPr>
        </p:nvSpPr>
        <p:spPr/>
        <p:txBody>
          <a:bodyPr/>
          <a:lstStyle/>
          <a:p>
            <a:fld id="{8C6BC05E-DB9A-EB4A-A776-575FA40369A3}"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EU_Logo_Groen_300.png"/>
          <p:cNvPicPr>
            <a:picLocks noChangeAspect="1"/>
          </p:cNvPicPr>
          <p:nvPr/>
        </p:nvPicPr>
        <p:blipFill>
          <a:blip r:embed="rId13">
            <a:alphaModFix/>
          </a:blip>
          <a:stretch>
            <a:fillRect/>
          </a:stretch>
        </p:blipFill>
        <p:spPr>
          <a:xfrm>
            <a:off x="7308000" y="4298400"/>
            <a:ext cx="1432608" cy="576091"/>
          </a:xfrm>
          <a:prstGeom prst="rect">
            <a:avLst/>
          </a:prstGeom>
        </p:spPr>
      </p:pic>
      <p:sp>
        <p:nvSpPr>
          <p:cNvPr id="2" name="Tijdelijke aanduiding voor titel 1"/>
          <p:cNvSpPr>
            <a:spLocks noGrp="1"/>
          </p:cNvSpPr>
          <p:nvPr>
            <p:ph type="title"/>
          </p:nvPr>
        </p:nvSpPr>
        <p:spPr>
          <a:xfrm>
            <a:off x="491525" y="396000"/>
            <a:ext cx="8172000" cy="576000"/>
          </a:xfrm>
          <a:prstGeom prst="rect">
            <a:avLst/>
          </a:prstGeom>
        </p:spPr>
        <p:txBody>
          <a:bodyPr vert="horz" lIns="0" tIns="0" rIns="0" bIns="0" rtlCol="0" anchor="t" anchorCtr="0">
            <a:noAutofit/>
          </a:bodyPr>
          <a:lstStyle/>
          <a:p>
            <a:r>
              <a:rPr lang="nl-NL" dirty="0"/>
              <a:t>Titel bewerken</a:t>
            </a:r>
          </a:p>
        </p:txBody>
      </p:sp>
      <p:sp>
        <p:nvSpPr>
          <p:cNvPr id="3" name="Tijdelijke aanduiding voor tekst 2"/>
          <p:cNvSpPr>
            <a:spLocks noGrp="1"/>
          </p:cNvSpPr>
          <p:nvPr>
            <p:ph type="body" idx="1"/>
          </p:nvPr>
        </p:nvSpPr>
        <p:spPr>
          <a:xfrm>
            <a:off x="491524" y="971551"/>
            <a:ext cx="8172000" cy="3348000"/>
          </a:xfrm>
          <a:prstGeom prst="rect">
            <a:avLst/>
          </a:prstGeom>
        </p:spPr>
        <p:txBody>
          <a:bodyPr vert="horz" lIns="0" tIns="0" rIns="0" bIns="0" rtlCol="0" anchor="t" anchorCtr="0">
            <a:noAutofit/>
          </a:bodyPr>
          <a:lstStyle/>
          <a:p>
            <a:pPr lvl="0"/>
            <a:r>
              <a:rPr lang="nl-NL" dirty="0"/>
              <a:t>Klik om de tekst te bewerken</a:t>
            </a:r>
          </a:p>
          <a:p>
            <a:pPr lvl="1"/>
            <a:r>
              <a:rPr lang="nl-NL" dirty="0"/>
              <a:t>Tweede niveau tekst</a:t>
            </a:r>
          </a:p>
          <a:p>
            <a:pPr lvl="2"/>
            <a:r>
              <a:rPr lang="nl-NL" dirty="0"/>
              <a:t>Derde niveau tekst</a:t>
            </a:r>
          </a:p>
          <a:p>
            <a:pPr lvl="3"/>
            <a:r>
              <a:rPr lang="nl-NL" dirty="0"/>
              <a:t>Vierde niveau tekst</a:t>
            </a:r>
          </a:p>
          <a:p>
            <a:pPr lvl="4"/>
            <a:r>
              <a:rPr lang="nl-NL" dirty="0"/>
              <a:t>Vijfde niveau tekst</a:t>
            </a:r>
          </a:p>
        </p:txBody>
      </p:sp>
      <p:sp>
        <p:nvSpPr>
          <p:cNvPr id="4" name="Tijdelijke aanduiding voor datum 3"/>
          <p:cNvSpPr>
            <a:spLocks noGrp="1"/>
          </p:cNvSpPr>
          <p:nvPr>
            <p:ph type="dt" sz="half" idx="2"/>
          </p:nvPr>
        </p:nvSpPr>
        <p:spPr>
          <a:xfrm>
            <a:off x="817200" y="4663178"/>
            <a:ext cx="756000" cy="180285"/>
          </a:xfrm>
          <a:prstGeom prst="rect">
            <a:avLst/>
          </a:prstGeom>
        </p:spPr>
        <p:txBody>
          <a:bodyPr vert="horz" lIns="0" tIns="0" rIns="0" bIns="0" rtlCol="0" anchor="t" anchorCtr="0">
            <a:noAutofit/>
          </a:bodyPr>
          <a:lstStyle>
            <a:lvl1pPr algn="l">
              <a:defRPr sz="1000">
                <a:solidFill>
                  <a:schemeClr val="tx2"/>
                </a:solidFill>
                <a:latin typeface="Museo Sans 100"/>
                <a:cs typeface="Museo Sans 100"/>
              </a:defRPr>
            </a:lvl1pPr>
          </a:lstStyle>
          <a:p>
            <a:endParaRPr lang="nl-NL" dirty="0"/>
          </a:p>
        </p:txBody>
      </p:sp>
      <p:sp>
        <p:nvSpPr>
          <p:cNvPr id="5" name="Tijdelijke aanduiding voor voettekst 4"/>
          <p:cNvSpPr>
            <a:spLocks noGrp="1"/>
          </p:cNvSpPr>
          <p:nvPr>
            <p:ph type="ftr" sz="quarter" idx="3"/>
          </p:nvPr>
        </p:nvSpPr>
        <p:spPr>
          <a:xfrm>
            <a:off x="1573200" y="4663178"/>
            <a:ext cx="5102920" cy="180285"/>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r>
              <a:rPr lang="en-US"/>
              <a:t>31st International Conference on Advanced Information Systems Engineering (CAISE 2019)</a:t>
            </a:r>
            <a:endParaRPr lang="nl-NL" dirty="0"/>
          </a:p>
        </p:txBody>
      </p:sp>
      <p:sp>
        <p:nvSpPr>
          <p:cNvPr id="6" name="Tijdelijke aanduiding voor dianummer 5"/>
          <p:cNvSpPr>
            <a:spLocks noGrp="1"/>
          </p:cNvSpPr>
          <p:nvPr>
            <p:ph type="sldNum" sz="quarter" idx="4"/>
          </p:nvPr>
        </p:nvSpPr>
        <p:spPr>
          <a:xfrm>
            <a:off x="491525" y="4663178"/>
            <a:ext cx="324000" cy="180285"/>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fld id="{8C6BC05E-DB9A-EB4A-A776-575FA40369A3}"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52" r:id="rId5"/>
    <p:sldLayoutId id="2147483653" r:id="rId6"/>
    <p:sldLayoutId id="2147483660" r:id="rId7"/>
    <p:sldLayoutId id="2147483661" r:id="rId8"/>
    <p:sldLayoutId id="2147483654" r:id="rId9"/>
    <p:sldLayoutId id="2147483655" r:id="rId10"/>
    <p:sldLayoutId id="2147483657" r:id="rId11"/>
  </p:sldLayoutIdLst>
  <p:hf sldNum="0" hdr="0" dt="0"/>
  <p:txStyles>
    <p:titleStyle>
      <a:lvl1pPr algn="l" defTabSz="457200" rtl="0" eaLnBrk="1" latinLnBrk="0" hangingPunct="1">
        <a:lnSpc>
          <a:spcPts val="3200"/>
        </a:lnSpc>
        <a:spcBef>
          <a:spcPct val="0"/>
        </a:spcBef>
        <a:buNone/>
        <a:defRPr sz="2800" b="0" i="0" kern="1200">
          <a:solidFill>
            <a:schemeClr val="tx2"/>
          </a:solidFill>
          <a:latin typeface="+mj-lt"/>
          <a:ea typeface="+mj-ea"/>
          <a:cs typeface="Museo Sans 700"/>
        </a:defRPr>
      </a:lvl1pPr>
    </p:titleStyle>
    <p:bodyStyle>
      <a:lvl1pPr marL="216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1pPr>
      <a:lvl2pPr marL="432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2pPr>
      <a:lvl3pPr marL="648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3pPr>
      <a:lvl4pPr marL="864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4pPr>
      <a:lvl5pPr marL="1080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18.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image" Target="../media/image19.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9.xml"/><Relationship Id="rId7" Type="http://schemas.openxmlformats.org/officeDocument/2006/relationships/image" Target="../media/image21.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0.wmf"/><Relationship Id="rId4" Type="http://schemas.openxmlformats.org/officeDocument/2006/relationships/oleObject" Target="../embeddings/oleObject4.bin"/><Relationship Id="rId9"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1526" y="1260000"/>
            <a:ext cx="6835866" cy="1548000"/>
          </a:xfrm>
        </p:spPr>
        <p:txBody>
          <a:bodyPr/>
          <a:lstStyle/>
          <a:p>
            <a:r>
              <a:rPr lang="nl-NL" sz="3600" dirty="0"/>
              <a:t>Bing-CF-IDF+: A </a:t>
            </a:r>
            <a:r>
              <a:rPr lang="nl-NL" sz="3600" dirty="0" err="1"/>
              <a:t>Semantics-Driven</a:t>
            </a:r>
            <a:r>
              <a:rPr lang="nl-NL" sz="3600" dirty="0"/>
              <a:t> News </a:t>
            </a:r>
            <a:r>
              <a:rPr lang="nl-NL" sz="3600" dirty="0" err="1"/>
              <a:t>Recommender</a:t>
            </a:r>
            <a:r>
              <a:rPr lang="nl-NL" sz="3600" dirty="0"/>
              <a:t> System</a:t>
            </a:r>
          </a:p>
        </p:txBody>
      </p:sp>
      <p:sp>
        <p:nvSpPr>
          <p:cNvPr id="3" name="Subtitel 2"/>
          <p:cNvSpPr>
            <a:spLocks noGrp="1"/>
          </p:cNvSpPr>
          <p:nvPr>
            <p:ph type="subTitle" idx="1"/>
          </p:nvPr>
        </p:nvSpPr>
        <p:spPr>
          <a:xfrm>
            <a:off x="491526" y="2808000"/>
            <a:ext cx="6409146" cy="810000"/>
          </a:xfrm>
        </p:spPr>
        <p:txBody>
          <a:bodyPr/>
          <a:lstStyle/>
          <a:p>
            <a:r>
              <a:rPr lang="nl-NL" sz="1700" dirty="0"/>
              <a:t>Emma Brocken, Aron Hartveld, Emma de Koning, Thomas van</a:t>
            </a:r>
          </a:p>
          <a:p>
            <a:r>
              <a:rPr lang="nl-NL" sz="1700" dirty="0"/>
              <a:t>Noort, Frederik Hogenboom, </a:t>
            </a:r>
            <a:r>
              <a:rPr lang="nl-NL" sz="1700" dirty="0" err="1"/>
              <a:t>Flavius</a:t>
            </a:r>
            <a:r>
              <a:rPr lang="nl-NL" sz="1700" dirty="0"/>
              <a:t> </a:t>
            </a:r>
            <a:r>
              <a:rPr lang="nl-NL" sz="1700" dirty="0" err="1"/>
              <a:t>Frasincar</a:t>
            </a:r>
            <a:r>
              <a:rPr lang="nl-NL" sz="1700" dirty="0"/>
              <a:t>,</a:t>
            </a:r>
          </a:p>
          <a:p>
            <a:r>
              <a:rPr lang="nl-NL" sz="1700" dirty="0" err="1"/>
              <a:t>and</a:t>
            </a:r>
            <a:r>
              <a:rPr lang="nl-NL" sz="1700" dirty="0"/>
              <a:t> </a:t>
            </a:r>
            <a:r>
              <a:rPr lang="nl-NL" sz="1700" b="1" u="sng" dirty="0" err="1"/>
              <a:t>Tarmo</a:t>
            </a:r>
            <a:r>
              <a:rPr lang="nl-NL" sz="1700" b="1" u="sng" dirty="0"/>
              <a:t> </a:t>
            </a:r>
            <a:r>
              <a:rPr lang="nl-NL" sz="1700" b="1" u="sng" dirty="0" err="1"/>
              <a:t>Robal</a:t>
            </a:r>
            <a:endParaRPr lang="nl-NL" sz="1700" b="1" u="sng"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E033C-DFB7-4A5C-8F8C-E59D6723742B}"/>
              </a:ext>
            </a:extLst>
          </p:cNvPr>
          <p:cNvSpPr>
            <a:spLocks noGrp="1"/>
          </p:cNvSpPr>
          <p:nvPr>
            <p:ph type="title"/>
          </p:nvPr>
        </p:nvSpPr>
        <p:spPr/>
        <p:txBody>
          <a:bodyPr/>
          <a:lstStyle/>
          <a:p>
            <a:r>
              <a:rPr lang="nl-NL" dirty="0"/>
              <a:t>CF-IDF+</a:t>
            </a:r>
          </a:p>
        </p:txBody>
      </p:sp>
      <p:sp>
        <p:nvSpPr>
          <p:cNvPr id="3" name="Tijdelijke aanduiding voor inhoud 2">
            <a:extLst>
              <a:ext uri="{FF2B5EF4-FFF2-40B4-BE49-F238E27FC236}">
                <a16:creationId xmlns:a16="http://schemas.microsoft.com/office/drawing/2014/main" id="{01D041F1-5590-4296-914C-B4D15396D94A}"/>
              </a:ext>
            </a:extLst>
          </p:cNvPr>
          <p:cNvSpPr>
            <a:spLocks noGrp="1"/>
          </p:cNvSpPr>
          <p:nvPr>
            <p:ph idx="1"/>
          </p:nvPr>
        </p:nvSpPr>
        <p:spPr>
          <a:xfrm>
            <a:off x="491524" y="971551"/>
            <a:ext cx="8271476" cy="3348000"/>
          </a:xfrm>
        </p:spPr>
        <p:txBody>
          <a:bodyPr/>
          <a:lstStyle/>
          <a:p>
            <a:pPr algn="just"/>
            <a:r>
              <a:rPr lang="en-US" altLang="nl-NL" dirty="0"/>
              <a:t>Each concept </a:t>
            </a:r>
            <a:r>
              <a:rPr lang="en-US" altLang="nl-NL" i="1" dirty="0">
                <a:latin typeface="Times New Roman" panose="02020603050405020304" pitchFamily="18" charset="0"/>
                <a:cs typeface="Times New Roman" panose="02020603050405020304" pitchFamily="18" charset="0"/>
              </a:rPr>
              <a:t>c</a:t>
            </a:r>
            <a:r>
              <a:rPr lang="en-US" altLang="nl-NL" dirty="0"/>
              <a:t> from set </a:t>
            </a:r>
            <a:r>
              <a:rPr lang="en-US" altLang="nl-NL" i="1" dirty="0">
                <a:latin typeface="Times New Roman" panose="02020603050405020304" pitchFamily="18" charset="0"/>
                <a:cs typeface="Times New Roman" panose="02020603050405020304" pitchFamily="18" charset="0"/>
              </a:rPr>
              <a:t>C</a:t>
            </a:r>
            <a:r>
              <a:rPr lang="en-US" altLang="nl-NL" dirty="0"/>
              <a:t> has a set of related concepts </a:t>
            </a:r>
            <a:r>
              <a:rPr lang="en-US" altLang="nl-NL" i="1" dirty="0">
                <a:latin typeface="Times New Roman" panose="02020603050405020304" pitchFamily="18" charset="0"/>
                <a:cs typeface="Times New Roman" panose="02020603050405020304" pitchFamily="18" charset="0"/>
              </a:rPr>
              <a:t>R</a:t>
            </a:r>
            <a:r>
              <a:rPr lang="en-US" altLang="nl-NL" dirty="0">
                <a:latin typeface="Times New Roman" panose="02020603050405020304" pitchFamily="18" charset="0"/>
                <a:cs typeface="Times New Roman" panose="02020603050405020304" pitchFamily="18" charset="0"/>
              </a:rPr>
              <a:t>(</a:t>
            </a:r>
            <a:r>
              <a:rPr lang="en-US" altLang="nl-NL" i="1" dirty="0">
                <a:latin typeface="Times New Roman" panose="02020603050405020304" pitchFamily="18" charset="0"/>
                <a:cs typeface="Times New Roman" panose="02020603050405020304" pitchFamily="18" charset="0"/>
              </a:rPr>
              <a:t>c</a:t>
            </a:r>
            <a:r>
              <a:rPr lang="en-US" altLang="nl-NL" dirty="0">
                <a:latin typeface="Times New Roman" panose="02020603050405020304" pitchFamily="18" charset="0"/>
                <a:cs typeface="Times New Roman" panose="02020603050405020304" pitchFamily="18" charset="0"/>
              </a:rPr>
              <a:t>)</a:t>
            </a:r>
          </a:p>
          <a:p>
            <a:pPr algn="just"/>
            <a:endParaRPr lang="en-US" altLang="nl-NL" dirty="0"/>
          </a:p>
          <a:p>
            <a:pPr algn="just"/>
            <a:r>
              <a:rPr lang="en-US" altLang="nl-NL" dirty="0"/>
              <a:t>A related concept </a:t>
            </a:r>
            <a:r>
              <a:rPr lang="en-US" altLang="nl-NL" i="1" dirty="0">
                <a:latin typeface="Times New Roman" panose="02020603050405020304" pitchFamily="18" charset="0"/>
                <a:cs typeface="Times New Roman" panose="02020603050405020304" pitchFamily="18" charset="0"/>
              </a:rPr>
              <a:t>r</a:t>
            </a:r>
            <a:r>
              <a:rPr lang="en-US" altLang="nl-NL" dirty="0"/>
              <a:t> is associated with a weight </a:t>
            </a:r>
            <a:r>
              <a:rPr lang="en-US" altLang="nl-NL" i="1" dirty="0" err="1">
                <a:latin typeface="Times New Roman" panose="02020603050405020304" pitchFamily="18" charset="0"/>
                <a:cs typeface="Times New Roman" panose="02020603050405020304" pitchFamily="18" charset="0"/>
              </a:rPr>
              <a:t>w</a:t>
            </a:r>
            <a:r>
              <a:rPr lang="en-US" altLang="nl-NL" i="1" baseline="-25000" dirty="0" err="1">
                <a:latin typeface="Times New Roman" panose="02020603050405020304" pitchFamily="18" charset="0"/>
                <a:cs typeface="Times New Roman" panose="02020603050405020304" pitchFamily="18" charset="0"/>
              </a:rPr>
              <a:t>r</a:t>
            </a:r>
            <a:endParaRPr lang="en-US" altLang="nl-NL" i="1" baseline="-25000" dirty="0">
              <a:latin typeface="Times New Roman" panose="02020603050405020304" pitchFamily="18" charset="0"/>
              <a:cs typeface="Times New Roman" panose="02020603050405020304" pitchFamily="18" charset="0"/>
            </a:endParaRPr>
          </a:p>
          <a:p>
            <a:pPr algn="just"/>
            <a:endParaRPr lang="en-US" altLang="nl-NL" dirty="0"/>
          </a:p>
          <a:p>
            <a:pPr algn="just"/>
            <a:r>
              <a:rPr lang="en-US" altLang="nl-NL" dirty="0"/>
              <a:t>We focus on domain ontologies, and identify 3 different weights for </a:t>
            </a:r>
            <a:r>
              <a:rPr lang="en-US" altLang="nl-NL" dirty="0" err="1"/>
              <a:t>superclasses</a:t>
            </a:r>
            <a:r>
              <a:rPr lang="en-US" altLang="nl-NL" dirty="0"/>
              <a:t>, subclasses, and domain relationships</a:t>
            </a:r>
          </a:p>
          <a:p>
            <a:pPr algn="just"/>
            <a:endParaRPr lang="en-US" altLang="nl-NL" sz="900" dirty="0"/>
          </a:p>
          <a:p>
            <a:pPr algn="just"/>
            <a:r>
              <a:rPr lang="en-US" altLang="nl-NL" dirty="0"/>
              <a:t>For concept </a:t>
            </a:r>
            <a:r>
              <a:rPr lang="en-US" altLang="nl-NL" i="1" dirty="0">
                <a:latin typeface="Times New Roman" panose="02020603050405020304" pitchFamily="18" charset="0"/>
                <a:cs typeface="Times New Roman" panose="02020603050405020304" pitchFamily="18" charset="0"/>
              </a:rPr>
              <a:t>c</a:t>
            </a:r>
            <a:r>
              <a:rPr lang="en-US" altLang="nl-NL" i="1" baseline="-25000" dirty="0">
                <a:latin typeface="Times New Roman" panose="02020603050405020304" pitchFamily="18" charset="0"/>
                <a:cs typeface="Times New Roman" panose="02020603050405020304" pitchFamily="18" charset="0"/>
              </a:rPr>
              <a:t>i</a:t>
            </a:r>
            <a:r>
              <a:rPr lang="en-US" altLang="nl-NL" dirty="0"/>
              <a:t> and related concept </a:t>
            </a:r>
            <a:r>
              <a:rPr lang="en-US" altLang="nl-NL" i="1" dirty="0" err="1">
                <a:latin typeface="Times New Roman" panose="02020603050405020304" pitchFamily="18" charset="0"/>
                <a:cs typeface="Times New Roman" panose="02020603050405020304" pitchFamily="18" charset="0"/>
              </a:rPr>
              <a:t>r</a:t>
            </a:r>
            <a:r>
              <a:rPr lang="en-US" altLang="nl-NL" i="1" baseline="-25000" dirty="0" err="1">
                <a:latin typeface="Times New Roman" panose="02020603050405020304" pitchFamily="18" charset="0"/>
                <a:cs typeface="Times New Roman" panose="02020603050405020304" pitchFamily="18" charset="0"/>
              </a:rPr>
              <a:t>i</a:t>
            </a:r>
            <a:r>
              <a:rPr lang="en-US" altLang="nl-NL" i="1" dirty="0">
                <a:latin typeface="Times New Roman" panose="02020603050405020304" pitchFamily="18" charset="0"/>
                <a:cs typeface="Times New Roman" panose="02020603050405020304" pitchFamily="18" charset="0"/>
              </a:rPr>
              <a:t> </a:t>
            </a:r>
            <a:r>
              <a:rPr lang="en-US" altLang="nl-NL" dirty="0">
                <a:latin typeface="Times New Roman" panose="02020603050405020304" pitchFamily="18" charset="0"/>
                <a:cs typeface="Times New Roman" panose="02020603050405020304" pitchFamily="18" charset="0"/>
                <a:sym typeface="Symbol" panose="05050102010706020507" pitchFamily="18" charset="2"/>
              </a:rPr>
              <a:t></a:t>
            </a:r>
            <a:r>
              <a:rPr lang="en-US" altLang="nl-NL" i="1" dirty="0">
                <a:latin typeface="Times New Roman" panose="02020603050405020304" pitchFamily="18" charset="0"/>
                <a:cs typeface="Times New Roman" panose="02020603050405020304" pitchFamily="18" charset="0"/>
                <a:sym typeface="Symbol" panose="05050102010706020507" pitchFamily="18" charset="2"/>
              </a:rPr>
              <a:t> </a:t>
            </a:r>
            <a:r>
              <a:rPr lang="en-US" altLang="nl-NL" i="1" dirty="0">
                <a:latin typeface="Times New Roman" panose="02020603050405020304" pitchFamily="18" charset="0"/>
                <a:cs typeface="Times New Roman" panose="02020603050405020304" pitchFamily="18" charset="0"/>
              </a:rPr>
              <a:t>R</a:t>
            </a:r>
            <a:r>
              <a:rPr lang="en-US" altLang="nl-NL" dirty="0">
                <a:latin typeface="Times New Roman" panose="02020603050405020304" pitchFamily="18" charset="0"/>
                <a:cs typeface="Times New Roman" panose="02020603050405020304" pitchFamily="18" charset="0"/>
              </a:rPr>
              <a:t>(</a:t>
            </a:r>
            <a:r>
              <a:rPr lang="en-US" altLang="nl-NL" i="1" dirty="0">
                <a:latin typeface="Times New Roman" panose="02020603050405020304" pitchFamily="18" charset="0"/>
                <a:cs typeface="Times New Roman" panose="02020603050405020304" pitchFamily="18" charset="0"/>
              </a:rPr>
              <a:t>c</a:t>
            </a:r>
            <a:r>
              <a:rPr lang="en-US" altLang="nl-NL" i="1" baseline="-25000" dirty="0">
                <a:latin typeface="Times New Roman" panose="02020603050405020304" pitchFamily="18" charset="0"/>
                <a:cs typeface="Times New Roman" panose="02020603050405020304" pitchFamily="18" charset="0"/>
              </a:rPr>
              <a:t>i</a:t>
            </a:r>
            <a:r>
              <a:rPr lang="en-US" altLang="nl-NL" dirty="0">
                <a:latin typeface="Times New Roman" panose="02020603050405020304" pitchFamily="18" charset="0"/>
                <a:cs typeface="Times New Roman" panose="02020603050405020304" pitchFamily="18" charset="0"/>
              </a:rPr>
              <a:t>) </a:t>
            </a:r>
            <a:r>
              <a:rPr lang="en-US" altLang="nl-NL" dirty="0"/>
              <a:t>with weight </a:t>
            </a:r>
            <a:r>
              <a:rPr lang="en-US" altLang="nl-NL" i="1" dirty="0" err="1">
                <a:latin typeface="Times New Roman" panose="02020603050405020304" pitchFamily="18" charset="0"/>
                <a:cs typeface="Times New Roman" panose="02020603050405020304" pitchFamily="18" charset="0"/>
              </a:rPr>
              <a:t>w</a:t>
            </a:r>
            <a:r>
              <a:rPr lang="en-US" altLang="nl-NL" i="1" baseline="-25000" dirty="0" err="1">
                <a:latin typeface="Times New Roman" panose="02020603050405020304" pitchFamily="18" charset="0"/>
                <a:cs typeface="Times New Roman" panose="02020603050405020304" pitchFamily="18" charset="0"/>
              </a:rPr>
              <a:t>r</a:t>
            </a:r>
            <a:r>
              <a:rPr lang="en-US" altLang="nl-NL" dirty="0"/>
              <a:t> in document </a:t>
            </a:r>
            <a:r>
              <a:rPr lang="en-US" altLang="nl-NL" i="1" dirty="0" err="1">
                <a:latin typeface="Times New Roman" panose="02020603050405020304" pitchFamily="18" charset="0"/>
                <a:cs typeface="Times New Roman" panose="02020603050405020304" pitchFamily="18" charset="0"/>
              </a:rPr>
              <a:t>d</a:t>
            </a:r>
            <a:r>
              <a:rPr lang="en-US" altLang="nl-NL" i="1" baseline="-25000" dirty="0" err="1">
                <a:latin typeface="Times New Roman" panose="02020603050405020304" pitchFamily="18" charset="0"/>
                <a:cs typeface="Times New Roman" panose="02020603050405020304" pitchFamily="18" charset="0"/>
              </a:rPr>
              <a:t>j</a:t>
            </a:r>
            <a:r>
              <a:rPr lang="en-US" altLang="nl-NL" i="1" dirty="0">
                <a:latin typeface="Times New Roman" panose="02020603050405020304" pitchFamily="18" charset="0"/>
                <a:cs typeface="Times New Roman" panose="02020603050405020304" pitchFamily="18" charset="0"/>
              </a:rPr>
              <a:t> </a:t>
            </a:r>
            <a:r>
              <a:rPr lang="en-US" altLang="nl-NL" dirty="0">
                <a:latin typeface="Times New Roman" panose="02020603050405020304" pitchFamily="18" charset="0"/>
                <a:cs typeface="Times New Roman" panose="02020603050405020304" pitchFamily="18" charset="0"/>
                <a:sym typeface="Symbol" panose="05050102010706020507" pitchFamily="18" charset="2"/>
              </a:rPr>
              <a:t></a:t>
            </a:r>
            <a:r>
              <a:rPr lang="en-US" altLang="nl-NL" i="1" dirty="0">
                <a:latin typeface="Times New Roman" panose="02020603050405020304" pitchFamily="18" charset="0"/>
                <a:cs typeface="Times New Roman" panose="02020603050405020304" pitchFamily="18" charset="0"/>
                <a:sym typeface="Symbol" panose="05050102010706020507" pitchFamily="18" charset="2"/>
              </a:rPr>
              <a:t> </a:t>
            </a:r>
            <a:r>
              <a:rPr lang="en-US" altLang="nl-NL" i="1" dirty="0">
                <a:latin typeface="Times New Roman" panose="02020603050405020304" pitchFamily="18" charset="0"/>
                <a:cs typeface="Times New Roman" panose="02020603050405020304" pitchFamily="18" charset="0"/>
              </a:rPr>
              <a:t>D, </a:t>
            </a:r>
            <a:r>
              <a:rPr lang="en-US" altLang="nl-NL" dirty="0"/>
              <a:t>CF-IDF+</a:t>
            </a:r>
            <a:r>
              <a:rPr lang="en-US" altLang="nl-NL" i="1" dirty="0">
                <a:latin typeface="Times New Roman" panose="02020603050405020304" pitchFamily="18" charset="0"/>
                <a:cs typeface="Times New Roman" panose="02020603050405020304" pitchFamily="18" charset="0"/>
              </a:rPr>
              <a:t> </a:t>
            </a:r>
            <a:r>
              <a:rPr lang="en-US" altLang="nl-NL" dirty="0"/>
              <a:t>is computed as</a:t>
            </a:r>
          </a:p>
        </p:txBody>
      </p:sp>
      <p:sp>
        <p:nvSpPr>
          <p:cNvPr id="4" name="Tijdelijke aanduiding voor voettekst 3">
            <a:extLst>
              <a:ext uri="{FF2B5EF4-FFF2-40B4-BE49-F238E27FC236}">
                <a16:creationId xmlns:a16="http://schemas.microsoft.com/office/drawing/2014/main" id="{A2FC121E-5C77-4BC1-9F58-4428C62BA9E9}"/>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pic>
        <p:nvPicPr>
          <p:cNvPr id="11" name="Afbeelding 11">
            <a:extLst>
              <a:ext uri="{FF2B5EF4-FFF2-40B4-BE49-F238E27FC236}">
                <a16:creationId xmlns:a16="http://schemas.microsoft.com/office/drawing/2014/main" id="{01A02306-DED0-4428-B3A1-01CCEC458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1" y="3612127"/>
            <a:ext cx="2800822" cy="34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942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69792-186D-44D1-B361-CE70E9D10F79}"/>
              </a:ext>
            </a:extLst>
          </p:cNvPr>
          <p:cNvSpPr>
            <a:spLocks noGrp="1"/>
          </p:cNvSpPr>
          <p:nvPr>
            <p:ph type="title"/>
          </p:nvPr>
        </p:nvSpPr>
        <p:spPr/>
        <p:txBody>
          <a:bodyPr/>
          <a:lstStyle/>
          <a:p>
            <a:r>
              <a:rPr lang="nl-NL" dirty="0"/>
              <a:t>Bing-CF-IDF+</a:t>
            </a:r>
          </a:p>
        </p:txBody>
      </p:sp>
      <p:sp>
        <p:nvSpPr>
          <p:cNvPr id="3" name="Tijdelijke aanduiding voor inhoud 2">
            <a:extLst>
              <a:ext uri="{FF2B5EF4-FFF2-40B4-BE49-F238E27FC236}">
                <a16:creationId xmlns:a16="http://schemas.microsoft.com/office/drawing/2014/main" id="{F212CA68-3F1D-4AFF-AA33-6B2D668293A4}"/>
              </a:ext>
            </a:extLst>
          </p:cNvPr>
          <p:cNvSpPr>
            <a:spLocks noGrp="1"/>
          </p:cNvSpPr>
          <p:nvPr>
            <p:ph idx="1"/>
          </p:nvPr>
        </p:nvSpPr>
        <p:spPr/>
        <p:txBody>
          <a:bodyPr/>
          <a:lstStyle/>
          <a:p>
            <a:r>
              <a:rPr lang="en-US" dirty="0"/>
              <a:t>Similarity:</a:t>
            </a:r>
          </a:p>
          <a:p>
            <a:pPr lvl="1"/>
            <a:r>
              <a:rPr lang="en-US" sz="1600" dirty="0"/>
              <a:t>Point-Wise Mutual Information (PMI)</a:t>
            </a:r>
          </a:p>
          <a:p>
            <a:pPr lvl="1"/>
            <a:r>
              <a:rPr lang="en-US" sz="1600" dirty="0"/>
              <a:t>Calculated for each pair of entities in a document and the user profile</a:t>
            </a:r>
          </a:p>
          <a:p>
            <a:pPr lvl="1"/>
            <a:r>
              <a:rPr lang="en-US" sz="1600" dirty="0"/>
              <a:t>Based on: co-occurrences of document and profile entities, occurrences of document entity, and occurrences of profile entity</a:t>
            </a:r>
          </a:p>
          <a:p>
            <a:pPr lvl="1"/>
            <a:r>
              <a:rPr lang="en-US" sz="1600" dirty="0"/>
              <a:t>Corrected for the number of indexed Web pages (～15bn)</a:t>
            </a:r>
          </a:p>
          <a:p>
            <a:pPr lvl="1"/>
            <a:endParaRPr lang="en-US" sz="1600" dirty="0"/>
          </a:p>
          <a:p>
            <a:r>
              <a:rPr lang="en-US" dirty="0"/>
              <a:t>Final score is a weighted average of Bing similarities and CF-IDF+ scores</a:t>
            </a:r>
          </a:p>
          <a:p>
            <a:endParaRPr lang="nl-NL" dirty="0"/>
          </a:p>
        </p:txBody>
      </p:sp>
      <p:sp>
        <p:nvSpPr>
          <p:cNvPr id="4" name="Tijdelijke aanduiding voor voettekst 3">
            <a:extLst>
              <a:ext uri="{FF2B5EF4-FFF2-40B4-BE49-F238E27FC236}">
                <a16:creationId xmlns:a16="http://schemas.microsoft.com/office/drawing/2014/main" id="{3A3A8EDE-95A1-4B46-B943-9A98358EB801}"/>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Tree>
    <p:extLst>
      <p:ext uri="{BB962C8B-B14F-4D97-AF65-F5344CB8AC3E}">
        <p14:creationId xmlns:p14="http://schemas.microsoft.com/office/powerpoint/2010/main" val="3936819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Recommendations</a:t>
            </a:r>
          </a:p>
        </p:txBody>
      </p:sp>
      <p:sp>
        <p:nvSpPr>
          <p:cNvPr id="6" name="Tijdelijke aanduiding voor inhoud 5"/>
          <p:cNvSpPr>
            <a:spLocks noGrp="1"/>
          </p:cNvSpPr>
          <p:nvPr>
            <p:ph idx="1"/>
          </p:nvPr>
        </p:nvSpPr>
        <p:spPr/>
        <p:txBody>
          <a:bodyPr/>
          <a:lstStyle/>
          <a:p>
            <a:r>
              <a:rPr lang="en-US" dirty="0"/>
              <a:t>Ontology contains a set of concepts and relations</a:t>
            </a:r>
          </a:p>
          <a:p>
            <a:endParaRPr lang="en-US" dirty="0"/>
          </a:p>
          <a:p>
            <a:r>
              <a:rPr lang="en-US" dirty="0"/>
              <a:t>User profile consists of (a subset of) these concepts and relations, and named entities</a:t>
            </a:r>
          </a:p>
          <a:p>
            <a:endParaRPr lang="en-US" dirty="0"/>
          </a:p>
          <a:p>
            <a:r>
              <a:rPr lang="en-US" dirty="0"/>
              <a:t>Each article is represented as:</a:t>
            </a:r>
          </a:p>
          <a:p>
            <a:pPr lvl="1"/>
            <a:r>
              <a:rPr lang="en-US" sz="1600" dirty="0"/>
              <a:t>TF-IDF: a set containing all terms</a:t>
            </a:r>
          </a:p>
          <a:p>
            <a:pPr lvl="1"/>
            <a:r>
              <a:rPr lang="en-US" sz="1600" dirty="0"/>
              <a:t>CF-IDF: a set containing all concepts</a:t>
            </a:r>
          </a:p>
          <a:p>
            <a:pPr lvl="1"/>
            <a:r>
              <a:rPr lang="en-US" sz="1600" dirty="0"/>
              <a:t>CF-IDF+: a set containing all concepts and related concepts</a:t>
            </a:r>
          </a:p>
          <a:p>
            <a:pPr lvl="1"/>
            <a:r>
              <a:rPr lang="en-US" sz="1600" dirty="0"/>
              <a:t>Bing-CF-IDF+: a set containing all named entities, concepts, and related concepts</a:t>
            </a:r>
          </a:p>
          <a:p>
            <a:endParaRPr lang="en-US" dirty="0"/>
          </a:p>
          <a:p>
            <a:r>
              <a:rPr lang="en-US" dirty="0"/>
              <a:t>Then, for each article, weights are calculated, and new articles are compared to the user profile using cosine similarity</a:t>
            </a:r>
          </a:p>
        </p:txBody>
      </p:sp>
      <p:sp>
        <p:nvSpPr>
          <p:cNvPr id="2" name="Tijdelijke aanduiding voor voettekst 1">
            <a:extLst>
              <a:ext uri="{FF2B5EF4-FFF2-40B4-BE49-F238E27FC236}">
                <a16:creationId xmlns:a16="http://schemas.microsoft.com/office/drawing/2014/main" id="{79E53EFF-AD98-4923-AE75-3CFF9EB5D9D0}"/>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Implementation: Hermes</a:t>
            </a:r>
          </a:p>
        </p:txBody>
      </p:sp>
      <p:sp>
        <p:nvSpPr>
          <p:cNvPr id="6" name="Tijdelijke aanduiding voor inhoud 5"/>
          <p:cNvSpPr>
            <a:spLocks noGrp="1"/>
          </p:cNvSpPr>
          <p:nvPr>
            <p:ph idx="1"/>
          </p:nvPr>
        </p:nvSpPr>
        <p:spPr/>
        <p:txBody>
          <a:bodyPr/>
          <a:lstStyle/>
          <a:p>
            <a:pPr algn="just">
              <a:defRPr/>
            </a:pPr>
            <a:r>
              <a:rPr lang="en-US" dirty="0"/>
              <a:t>Hermes News Portal (</a:t>
            </a:r>
            <a:r>
              <a:rPr lang="en-US" b="1" dirty="0">
                <a:solidFill>
                  <a:schemeClr val="accent1">
                    <a:lumMod val="50000"/>
                  </a:schemeClr>
                </a:solidFill>
              </a:rPr>
              <a:t>HNP</a:t>
            </a:r>
            <a:r>
              <a:rPr lang="en-US" dirty="0"/>
              <a:t>):</a:t>
            </a:r>
          </a:p>
          <a:p>
            <a:pPr lvl="1" algn="just">
              <a:defRPr/>
            </a:pPr>
            <a:r>
              <a:rPr lang="en-US" sz="1600" dirty="0"/>
              <a:t>News personalization service</a:t>
            </a:r>
          </a:p>
          <a:p>
            <a:pPr lvl="1" algn="just">
              <a:defRPr/>
            </a:pPr>
            <a:r>
              <a:rPr lang="en-US" sz="1600" dirty="0"/>
              <a:t>Ontology-based</a:t>
            </a:r>
          </a:p>
          <a:p>
            <a:pPr lvl="1" algn="just">
              <a:defRPr/>
            </a:pPr>
            <a:r>
              <a:rPr lang="en-US" sz="1600" dirty="0"/>
              <a:t>Java / OWL / SPARQL / Jena / GATE / WordNet</a:t>
            </a:r>
          </a:p>
          <a:p>
            <a:pPr algn="just">
              <a:defRPr/>
            </a:pPr>
            <a:endParaRPr lang="en-US" sz="900" dirty="0"/>
          </a:p>
          <a:p>
            <a:pPr algn="just">
              <a:defRPr/>
            </a:pPr>
            <a:r>
              <a:rPr lang="en-US" dirty="0"/>
              <a:t>Input: RSS feeds of news items</a:t>
            </a:r>
          </a:p>
          <a:p>
            <a:pPr algn="just">
              <a:defRPr/>
            </a:pPr>
            <a:endParaRPr lang="en-US" sz="900" dirty="0"/>
          </a:p>
          <a:p>
            <a:pPr algn="just">
              <a:defRPr/>
            </a:pPr>
            <a:r>
              <a:rPr lang="en-US" dirty="0"/>
              <a:t>Internal processing:</a:t>
            </a:r>
          </a:p>
          <a:p>
            <a:pPr lvl="1" algn="just">
              <a:defRPr/>
            </a:pPr>
            <a:r>
              <a:rPr lang="en-US" sz="1600" dirty="0"/>
              <a:t>Classification</a:t>
            </a:r>
          </a:p>
          <a:p>
            <a:pPr lvl="1" algn="just">
              <a:defRPr/>
            </a:pPr>
            <a:r>
              <a:rPr lang="en-US" sz="1600" dirty="0"/>
              <a:t>News querying</a:t>
            </a:r>
          </a:p>
          <a:p>
            <a:pPr algn="just">
              <a:defRPr/>
            </a:pPr>
            <a:endParaRPr lang="en-US" sz="900" dirty="0"/>
          </a:p>
          <a:p>
            <a:pPr algn="just">
              <a:defRPr/>
            </a:pPr>
            <a:r>
              <a:rPr lang="en-US" dirty="0"/>
              <a:t>Output: news items</a:t>
            </a:r>
          </a:p>
          <a:p>
            <a:endParaRPr lang="en-US" sz="1600" dirty="0"/>
          </a:p>
        </p:txBody>
      </p:sp>
      <p:sp>
        <p:nvSpPr>
          <p:cNvPr id="2" name="Tijdelijke aanduiding voor voettekst 1">
            <a:extLst>
              <a:ext uri="{FF2B5EF4-FFF2-40B4-BE49-F238E27FC236}">
                <a16:creationId xmlns:a16="http://schemas.microsoft.com/office/drawing/2014/main" id="{EF809173-A6C1-46E1-8755-A59047B52477}"/>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Tree>
    <p:extLst>
      <p:ext uri="{BB962C8B-B14F-4D97-AF65-F5344CB8AC3E}">
        <p14:creationId xmlns:p14="http://schemas.microsoft.com/office/powerpoint/2010/main" val="3901359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Implementation: </a:t>
            </a:r>
            <a:r>
              <a:rPr lang="en-US" dirty="0" err="1"/>
              <a:t>Ceryx</a:t>
            </a:r>
            <a:endParaRPr lang="en-US" dirty="0"/>
          </a:p>
        </p:txBody>
      </p:sp>
      <p:sp>
        <p:nvSpPr>
          <p:cNvPr id="6" name="Tijdelijke aanduiding voor inhoud 5"/>
          <p:cNvSpPr>
            <a:spLocks noGrp="1"/>
          </p:cNvSpPr>
          <p:nvPr>
            <p:ph idx="1"/>
          </p:nvPr>
        </p:nvSpPr>
        <p:spPr>
          <a:xfrm>
            <a:off x="491523" y="971551"/>
            <a:ext cx="4196855" cy="3348000"/>
          </a:xfrm>
        </p:spPr>
        <p:txBody>
          <a:bodyPr/>
          <a:lstStyle/>
          <a:p>
            <a:pPr algn="just">
              <a:defRPr/>
            </a:pPr>
            <a:r>
              <a:rPr lang="en-US" dirty="0" err="1"/>
              <a:t>Ceryx</a:t>
            </a:r>
            <a:r>
              <a:rPr lang="en-US" dirty="0"/>
              <a:t> is a plug-in for HNP</a:t>
            </a:r>
          </a:p>
          <a:p>
            <a:pPr algn="just">
              <a:defRPr/>
            </a:pPr>
            <a:endParaRPr lang="en-US" sz="900" dirty="0"/>
          </a:p>
          <a:p>
            <a:pPr algn="just">
              <a:defRPr/>
            </a:pPr>
            <a:r>
              <a:rPr lang="en-US" dirty="0"/>
              <a:t>Main focus is on recommendation support</a:t>
            </a:r>
          </a:p>
          <a:p>
            <a:pPr algn="just">
              <a:defRPr/>
            </a:pPr>
            <a:endParaRPr lang="en-US" sz="900" dirty="0"/>
          </a:p>
          <a:p>
            <a:pPr algn="just">
              <a:defRPr/>
            </a:pPr>
            <a:r>
              <a:rPr lang="en-US" dirty="0"/>
              <a:t>User profiles are constructed</a:t>
            </a:r>
          </a:p>
          <a:p>
            <a:pPr algn="just">
              <a:defRPr/>
            </a:pPr>
            <a:endParaRPr lang="en-US" sz="900" dirty="0"/>
          </a:p>
          <a:p>
            <a:pPr algn="just">
              <a:defRPr/>
            </a:pPr>
            <a:r>
              <a:rPr lang="en-US" dirty="0"/>
              <a:t>TF-IDF (using a stemmer as proposed in </a:t>
            </a:r>
            <a:r>
              <a:rPr lang="en-US" dirty="0">
                <a:solidFill>
                  <a:schemeClr val="tx1">
                    <a:lumMod val="65000"/>
                    <a:lumOff val="35000"/>
                  </a:schemeClr>
                </a:solidFill>
              </a:rPr>
              <a:t>[</a:t>
            </a:r>
            <a:r>
              <a:rPr lang="en-US" dirty="0" err="1">
                <a:solidFill>
                  <a:schemeClr val="tx1">
                    <a:lumMod val="65000"/>
                    <a:lumOff val="35000"/>
                  </a:schemeClr>
                </a:solidFill>
              </a:rPr>
              <a:t>Krovetz</a:t>
            </a:r>
            <a:r>
              <a:rPr lang="en-US" dirty="0">
                <a:solidFill>
                  <a:schemeClr val="tx1">
                    <a:lumMod val="65000"/>
                    <a:lumOff val="35000"/>
                  </a:schemeClr>
                </a:solidFill>
              </a:rPr>
              <a:t>, 1993]</a:t>
            </a:r>
            <a:r>
              <a:rPr lang="en-US" dirty="0"/>
              <a:t>), CF-IDF, CF-IDF+, and Bing-CF-IDF+ recommendation calculations (using </a:t>
            </a:r>
            <a:r>
              <a:rPr lang="en-US" dirty="0" err="1"/>
              <a:t>Lesk</a:t>
            </a:r>
            <a:r>
              <a:rPr lang="en-US" dirty="0"/>
              <a:t> Word Sense Disambiguation </a:t>
            </a:r>
            <a:r>
              <a:rPr lang="en-US" dirty="0">
                <a:solidFill>
                  <a:schemeClr val="tx1">
                    <a:lumMod val="65000"/>
                    <a:lumOff val="35000"/>
                  </a:schemeClr>
                </a:solidFill>
              </a:rPr>
              <a:t>[Jensen and Boss, 2008]</a:t>
            </a:r>
            <a:r>
              <a:rPr lang="en-US" dirty="0"/>
              <a:t>) can be performed</a:t>
            </a:r>
          </a:p>
        </p:txBody>
      </p:sp>
      <p:sp>
        <p:nvSpPr>
          <p:cNvPr id="2" name="Tijdelijke aanduiding voor voettekst 1">
            <a:extLst>
              <a:ext uri="{FF2B5EF4-FFF2-40B4-BE49-F238E27FC236}">
                <a16:creationId xmlns:a16="http://schemas.microsoft.com/office/drawing/2014/main" id="{EF809173-A6C1-46E1-8755-A59047B52477}"/>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pic>
        <p:nvPicPr>
          <p:cNvPr id="7" name="Picture 5" descr="D:\Work\Publicatie\wims11-athena\Picture1.png">
            <a:extLst>
              <a:ext uri="{FF2B5EF4-FFF2-40B4-BE49-F238E27FC236}">
                <a16:creationId xmlns:a16="http://schemas.microsoft.com/office/drawing/2014/main" id="{AB7A997E-A907-44BA-8EFC-DAB3AB25D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218" y="1237770"/>
            <a:ext cx="3595873" cy="266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951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Evaluation (1)</a:t>
            </a:r>
          </a:p>
        </p:txBody>
      </p:sp>
      <p:sp>
        <p:nvSpPr>
          <p:cNvPr id="6" name="Tijdelijke aanduiding voor inhoud 5"/>
          <p:cNvSpPr>
            <a:spLocks noGrp="1"/>
          </p:cNvSpPr>
          <p:nvPr>
            <p:ph idx="1"/>
          </p:nvPr>
        </p:nvSpPr>
        <p:spPr/>
        <p:txBody>
          <a:bodyPr/>
          <a:lstStyle/>
          <a:p>
            <a:endParaRPr lang="en-US" dirty="0"/>
          </a:p>
          <a:p>
            <a:endParaRPr lang="en-US" dirty="0"/>
          </a:p>
          <a:p>
            <a:endParaRPr lang="en-US" dirty="0"/>
          </a:p>
          <a:p>
            <a:endParaRPr lang="en-US" dirty="0"/>
          </a:p>
          <a:p>
            <a:r>
              <a:rPr lang="en-US" altLang="nl-NL" dirty="0"/>
              <a:t>Experiment:</a:t>
            </a:r>
            <a:endParaRPr lang="en-US" altLang="nl-NL" sz="1600" dirty="0"/>
          </a:p>
          <a:p>
            <a:pPr lvl="1"/>
            <a:r>
              <a:rPr lang="en-US" altLang="nl-NL" sz="1600" dirty="0"/>
              <a:t>Cut-off values: {0, 0.01, 0.02, …, 1}</a:t>
            </a:r>
          </a:p>
          <a:p>
            <a:pPr lvl="1"/>
            <a:r>
              <a:rPr lang="en-US" altLang="nl-NL" sz="1600" dirty="0"/>
              <a:t>For each cut-off value, relationship weights are optimized to maximize </a:t>
            </a:r>
            <a:r>
              <a:rPr lang="en-US" altLang="nl-NL" sz="1600" i="1" dirty="0"/>
              <a:t>F</a:t>
            </a:r>
            <a:r>
              <a:rPr lang="en-US" altLang="nl-NL" sz="1600" baseline="-25000" dirty="0"/>
              <a:t>1</a:t>
            </a:r>
            <a:r>
              <a:rPr lang="en-US" altLang="nl-NL" sz="1600" dirty="0"/>
              <a:t>-scores:</a:t>
            </a:r>
          </a:p>
          <a:p>
            <a:pPr lvl="2"/>
            <a:r>
              <a:rPr lang="en-US" altLang="nl-NL" sz="1400" dirty="0"/>
              <a:t>Subclass relations receive low weights (too specific)</a:t>
            </a:r>
          </a:p>
          <a:p>
            <a:pPr lvl="2"/>
            <a:r>
              <a:rPr lang="en-US" altLang="nl-NL" sz="1400" dirty="0"/>
              <a:t>Superclass relations receive higher weights (somewhat generic)</a:t>
            </a:r>
          </a:p>
          <a:p>
            <a:pPr lvl="2"/>
            <a:r>
              <a:rPr lang="en-US" altLang="nl-NL" sz="1400" dirty="0"/>
              <a:t>Domain relations receive highest weights (just about right)</a:t>
            </a:r>
          </a:p>
          <a:p>
            <a:pPr lvl="1"/>
            <a:r>
              <a:rPr lang="en-US" altLang="nl-NL" sz="1600" dirty="0"/>
              <a:t>Also, weight distribution of Bing and CF-IDF+ is optimized (Bing &lt; CF-IDF+)</a:t>
            </a:r>
            <a:endParaRPr lang="en-US" altLang="nl-NL" dirty="0"/>
          </a:p>
        </p:txBody>
      </p:sp>
      <p:sp>
        <p:nvSpPr>
          <p:cNvPr id="2" name="Tijdelijke aanduiding voor voettekst 1">
            <a:extLst>
              <a:ext uri="{FF2B5EF4-FFF2-40B4-BE49-F238E27FC236}">
                <a16:creationId xmlns:a16="http://schemas.microsoft.com/office/drawing/2014/main" id="{EF809173-A6C1-46E1-8755-A59047B52477}"/>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grpSp>
        <p:nvGrpSpPr>
          <p:cNvPr id="7" name="Groep 7">
            <a:extLst>
              <a:ext uri="{FF2B5EF4-FFF2-40B4-BE49-F238E27FC236}">
                <a16:creationId xmlns:a16="http://schemas.microsoft.com/office/drawing/2014/main" id="{4A893E82-F5D2-4C46-8BFA-397F11380DE3}"/>
              </a:ext>
            </a:extLst>
          </p:cNvPr>
          <p:cNvGrpSpPr>
            <a:grpSpLocks/>
          </p:cNvGrpSpPr>
          <p:nvPr/>
        </p:nvGrpSpPr>
        <p:grpSpPr bwMode="auto">
          <a:xfrm>
            <a:off x="1026134" y="1111283"/>
            <a:ext cx="2160587" cy="720725"/>
            <a:chOff x="1283751" y="1839810"/>
            <a:chExt cx="2159231" cy="720000"/>
          </a:xfrm>
        </p:grpSpPr>
        <p:pic>
          <p:nvPicPr>
            <p:cNvPr id="8" name="Afbeelding 5">
              <a:extLst>
                <a:ext uri="{FF2B5EF4-FFF2-40B4-BE49-F238E27FC236}">
                  <a16:creationId xmlns:a16="http://schemas.microsoft.com/office/drawing/2014/main" id="{1FA7D58C-1C91-44F7-BE4E-4EAA73DA8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751" y="1839810"/>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6">
              <a:extLst>
                <a:ext uri="{FF2B5EF4-FFF2-40B4-BE49-F238E27FC236}">
                  <a16:creationId xmlns:a16="http://schemas.microsoft.com/office/drawing/2014/main" id="{830C61AA-3734-40A9-B5A8-A47291332C3F}"/>
                </a:ext>
              </a:extLst>
            </p:cNvPr>
            <p:cNvSpPr txBox="1">
              <a:spLocks noChangeArrowheads="1"/>
            </p:cNvSpPr>
            <p:nvPr/>
          </p:nvSpPr>
          <p:spPr bwMode="auto">
            <a:xfrm>
              <a:off x="2002982" y="1839810"/>
              <a:ext cx="1440000" cy="720000"/>
            </a:xfrm>
            <a:prstGeom prst="rect">
              <a:avLst/>
            </a:prstGeom>
            <a:solidFill>
              <a:srgbClr val="00C0E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nl-NL" altLang="nl-NL" sz="1800">
                  <a:solidFill>
                    <a:schemeClr val="bg1"/>
                  </a:solidFill>
                </a:rPr>
                <a:t>Experts</a:t>
              </a:r>
            </a:p>
            <a:p>
              <a:pPr>
                <a:spcBef>
                  <a:spcPct val="0"/>
                </a:spcBef>
                <a:buFontTx/>
                <a:buNone/>
              </a:pPr>
              <a:endParaRPr lang="nl-NL" altLang="nl-NL" sz="400" b="1">
                <a:solidFill>
                  <a:schemeClr val="bg1"/>
                </a:solidFill>
              </a:endParaRPr>
            </a:p>
            <a:p>
              <a:pPr>
                <a:spcBef>
                  <a:spcPct val="0"/>
                </a:spcBef>
                <a:buFontTx/>
                <a:buNone/>
              </a:pPr>
              <a:r>
                <a:rPr lang="nl-NL" altLang="nl-NL" sz="1800" b="1">
                  <a:solidFill>
                    <a:schemeClr val="bg1"/>
                  </a:solidFill>
                </a:rPr>
                <a:t>3</a:t>
              </a:r>
            </a:p>
          </p:txBody>
        </p:sp>
      </p:grpSp>
      <p:grpSp>
        <p:nvGrpSpPr>
          <p:cNvPr id="10" name="Groep 8">
            <a:extLst>
              <a:ext uri="{FF2B5EF4-FFF2-40B4-BE49-F238E27FC236}">
                <a16:creationId xmlns:a16="http://schemas.microsoft.com/office/drawing/2014/main" id="{0FA2E6C4-8C49-4663-AE30-6EE4D2EC0586}"/>
              </a:ext>
            </a:extLst>
          </p:cNvPr>
          <p:cNvGrpSpPr>
            <a:grpSpLocks/>
          </p:cNvGrpSpPr>
          <p:nvPr/>
        </p:nvGrpSpPr>
        <p:grpSpPr bwMode="auto">
          <a:xfrm>
            <a:off x="3551846" y="1111283"/>
            <a:ext cx="2159000" cy="720725"/>
            <a:chOff x="4560907" y="2214330"/>
            <a:chExt cx="2159231" cy="720000"/>
          </a:xfrm>
        </p:grpSpPr>
        <p:pic>
          <p:nvPicPr>
            <p:cNvPr id="11" name="Afbeelding 3">
              <a:extLst>
                <a:ext uri="{FF2B5EF4-FFF2-40B4-BE49-F238E27FC236}">
                  <a16:creationId xmlns:a16="http://schemas.microsoft.com/office/drawing/2014/main" id="{8B15C6D2-425E-4AAD-B5C3-F4BAB1B34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907" y="2214330"/>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10">
              <a:extLst>
                <a:ext uri="{FF2B5EF4-FFF2-40B4-BE49-F238E27FC236}">
                  <a16:creationId xmlns:a16="http://schemas.microsoft.com/office/drawing/2014/main" id="{11A2805D-921A-415E-8B4B-BCAE9785CCB8}"/>
                </a:ext>
              </a:extLst>
            </p:cNvPr>
            <p:cNvSpPr txBox="1">
              <a:spLocks noChangeArrowheads="1"/>
            </p:cNvSpPr>
            <p:nvPr/>
          </p:nvSpPr>
          <p:spPr bwMode="auto">
            <a:xfrm>
              <a:off x="5280138" y="2214330"/>
              <a:ext cx="1440000" cy="720000"/>
            </a:xfrm>
            <a:prstGeom prst="rect">
              <a:avLst/>
            </a:prstGeom>
            <a:solidFill>
              <a:srgbClr val="605CA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nl-NL" altLang="nl-NL" sz="1800">
                  <a:solidFill>
                    <a:schemeClr val="bg1"/>
                  </a:solidFill>
                </a:rPr>
                <a:t>Profiles</a:t>
              </a:r>
            </a:p>
            <a:p>
              <a:pPr>
                <a:spcBef>
                  <a:spcPct val="0"/>
                </a:spcBef>
                <a:buFontTx/>
                <a:buNone/>
              </a:pPr>
              <a:endParaRPr lang="nl-NL" altLang="nl-NL" sz="400" b="1">
                <a:solidFill>
                  <a:schemeClr val="bg1"/>
                </a:solidFill>
              </a:endParaRPr>
            </a:p>
            <a:p>
              <a:pPr>
                <a:spcBef>
                  <a:spcPct val="0"/>
                </a:spcBef>
                <a:buFontTx/>
                <a:buNone/>
              </a:pPr>
              <a:r>
                <a:rPr lang="nl-NL" altLang="nl-NL" sz="1800" b="1">
                  <a:solidFill>
                    <a:schemeClr val="bg1"/>
                  </a:solidFill>
                </a:rPr>
                <a:t>8</a:t>
              </a:r>
            </a:p>
          </p:txBody>
        </p:sp>
      </p:grpSp>
      <p:grpSp>
        <p:nvGrpSpPr>
          <p:cNvPr id="13" name="Groep 9">
            <a:extLst>
              <a:ext uri="{FF2B5EF4-FFF2-40B4-BE49-F238E27FC236}">
                <a16:creationId xmlns:a16="http://schemas.microsoft.com/office/drawing/2014/main" id="{86C5FD29-9435-46B3-8CC9-B0DE3E12B9EB}"/>
              </a:ext>
            </a:extLst>
          </p:cNvPr>
          <p:cNvGrpSpPr>
            <a:grpSpLocks/>
          </p:cNvGrpSpPr>
          <p:nvPr/>
        </p:nvGrpSpPr>
        <p:grpSpPr bwMode="auto">
          <a:xfrm>
            <a:off x="6080734" y="1111283"/>
            <a:ext cx="2160587" cy="720725"/>
            <a:chOff x="6211500" y="1839810"/>
            <a:chExt cx="2160000" cy="720000"/>
          </a:xfrm>
        </p:grpSpPr>
        <p:pic>
          <p:nvPicPr>
            <p:cNvPr id="14" name="Afbeelding 4">
              <a:extLst>
                <a:ext uri="{FF2B5EF4-FFF2-40B4-BE49-F238E27FC236}">
                  <a16:creationId xmlns:a16="http://schemas.microsoft.com/office/drawing/2014/main" id="{39A66F5C-660E-4279-AA87-5CEA3FC7E5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500" y="1839810"/>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kstvak 13">
              <a:extLst>
                <a:ext uri="{FF2B5EF4-FFF2-40B4-BE49-F238E27FC236}">
                  <a16:creationId xmlns:a16="http://schemas.microsoft.com/office/drawing/2014/main" id="{73120CCE-A9D6-4F1A-8802-75798C144C2E}"/>
                </a:ext>
              </a:extLst>
            </p:cNvPr>
            <p:cNvSpPr txBox="1">
              <a:spLocks noChangeArrowheads="1"/>
            </p:cNvSpPr>
            <p:nvPr/>
          </p:nvSpPr>
          <p:spPr bwMode="auto">
            <a:xfrm>
              <a:off x="6931500" y="1839810"/>
              <a:ext cx="1440000" cy="720000"/>
            </a:xfrm>
            <a:prstGeom prst="rect">
              <a:avLst/>
            </a:prstGeom>
            <a:solidFill>
              <a:srgbClr val="F39C1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nl-NL" altLang="nl-NL" sz="1800">
                  <a:solidFill>
                    <a:schemeClr val="bg1"/>
                  </a:solidFill>
                </a:rPr>
                <a:t>News items</a:t>
              </a:r>
            </a:p>
            <a:p>
              <a:pPr>
                <a:spcBef>
                  <a:spcPct val="0"/>
                </a:spcBef>
                <a:buFontTx/>
                <a:buNone/>
              </a:pPr>
              <a:endParaRPr lang="nl-NL" altLang="nl-NL" sz="400" b="1">
                <a:solidFill>
                  <a:schemeClr val="bg1"/>
                </a:solidFill>
              </a:endParaRPr>
            </a:p>
            <a:p>
              <a:pPr>
                <a:spcBef>
                  <a:spcPct val="0"/>
                </a:spcBef>
                <a:buFontTx/>
                <a:buNone/>
              </a:pPr>
              <a:r>
                <a:rPr lang="nl-NL" altLang="nl-NL" sz="1800" b="1">
                  <a:solidFill>
                    <a:schemeClr val="bg1"/>
                  </a:solidFill>
                </a:rPr>
                <a:t>100</a:t>
              </a:r>
            </a:p>
          </p:txBody>
        </p:sp>
      </p:grpSp>
    </p:spTree>
    <p:extLst>
      <p:ext uri="{BB962C8B-B14F-4D97-AF65-F5344CB8AC3E}">
        <p14:creationId xmlns:p14="http://schemas.microsoft.com/office/powerpoint/2010/main" val="327221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Evaluation (2)</a:t>
            </a:r>
          </a:p>
        </p:txBody>
      </p:sp>
      <p:pic>
        <p:nvPicPr>
          <p:cNvPr id="3" name="Tijdelijke aanduiding voor inhoud 2">
            <a:extLst>
              <a:ext uri="{FF2B5EF4-FFF2-40B4-BE49-F238E27FC236}">
                <a16:creationId xmlns:a16="http://schemas.microsoft.com/office/drawing/2014/main" id="{A46879E2-20B3-4551-AA45-B5152686AE84}"/>
              </a:ext>
            </a:extLst>
          </p:cNvPr>
          <p:cNvPicPr>
            <a:picLocks noGrp="1" noChangeAspect="1"/>
          </p:cNvPicPr>
          <p:nvPr>
            <p:ph idx="1"/>
          </p:nvPr>
        </p:nvPicPr>
        <p:blipFill>
          <a:blip r:embed="rId2"/>
          <a:stretch>
            <a:fillRect/>
          </a:stretch>
        </p:blipFill>
        <p:spPr>
          <a:xfrm>
            <a:off x="4941607" y="971551"/>
            <a:ext cx="3821668" cy="2591491"/>
          </a:xfrm>
          <a:prstGeom prst="rect">
            <a:avLst/>
          </a:prstGeom>
        </p:spPr>
      </p:pic>
      <p:sp>
        <p:nvSpPr>
          <p:cNvPr id="2" name="Tijdelijke aanduiding voor voettekst 1">
            <a:extLst>
              <a:ext uri="{FF2B5EF4-FFF2-40B4-BE49-F238E27FC236}">
                <a16:creationId xmlns:a16="http://schemas.microsoft.com/office/drawing/2014/main" id="{EF809173-A6C1-46E1-8755-A59047B52477}"/>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
        <p:nvSpPr>
          <p:cNvPr id="7" name="Tijdelijke aanduiding voor inhoud 5">
            <a:extLst>
              <a:ext uri="{FF2B5EF4-FFF2-40B4-BE49-F238E27FC236}">
                <a16:creationId xmlns:a16="http://schemas.microsoft.com/office/drawing/2014/main" id="{10DEE8D0-3BA2-4FB9-B3A2-53E1E0E1E83E}"/>
              </a:ext>
            </a:extLst>
          </p:cNvPr>
          <p:cNvSpPr txBox="1">
            <a:spLocks/>
          </p:cNvSpPr>
          <p:nvPr/>
        </p:nvSpPr>
        <p:spPr>
          <a:xfrm>
            <a:off x="491523" y="971551"/>
            <a:ext cx="4196855" cy="3348000"/>
          </a:xfrm>
          <a:prstGeom prst="rect">
            <a:avLst/>
          </a:prstGeom>
        </p:spPr>
        <p:txBody>
          <a:bodyPr vert="horz" lIns="0" tIns="0" rIns="0" bIns="0" rtlCol="0" anchor="t" anchorCtr="0">
            <a:noAutofit/>
          </a:bodyPr>
          <a:lstStyle>
            <a:lvl1pPr marL="216000" indent="-216000" algn="l" defTabSz="457200" rtl="0" eaLnBrk="1" latinLnBrk="0" hangingPunct="1">
              <a:lnSpc>
                <a:spcPts val="2300"/>
              </a:lnSpc>
              <a:spcBef>
                <a:spcPts val="0"/>
              </a:spcBef>
              <a:buSzPct val="130000"/>
              <a:buFont typeface="Arial"/>
              <a:buChar char="•"/>
              <a:defRPr sz="1800" b="0" i="0" kern="1200" baseline="0">
                <a:solidFill>
                  <a:schemeClr val="tx1"/>
                </a:solidFill>
                <a:latin typeface="+mn-lt"/>
                <a:ea typeface="+mn-ea"/>
                <a:cs typeface="Museo Sans 500"/>
              </a:defRPr>
            </a:lvl1pPr>
            <a:lvl2pPr marL="432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2pPr>
            <a:lvl3pPr marL="648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3pPr>
            <a:lvl4pPr marL="864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4pPr>
            <a:lvl5pPr marL="1080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defRPr/>
            </a:pPr>
            <a:r>
              <a:rPr lang="en-US" dirty="0"/>
              <a:t>Bing-CF-IDF+ clearly outperforms all other recommenders throughout the range of cut-off values</a:t>
            </a:r>
          </a:p>
          <a:p>
            <a:pPr algn="just">
              <a:defRPr/>
            </a:pPr>
            <a:endParaRPr lang="en-US" dirty="0"/>
          </a:p>
          <a:p>
            <a:pPr algn="just">
              <a:defRPr/>
            </a:pPr>
            <a:r>
              <a:rPr lang="en-US" dirty="0"/>
              <a:t>For high cut-off values (the tougher nuts to crack), CF-IDF+ and Bing-CF-IDF+ are true winners due to their restricted nature.</a:t>
            </a:r>
          </a:p>
          <a:p>
            <a:pPr algn="just">
              <a:defRPr/>
            </a:pPr>
            <a:endParaRPr lang="en-US" dirty="0"/>
          </a:p>
          <a:p>
            <a:pPr algn="just">
              <a:defRPr/>
            </a:pPr>
            <a:r>
              <a:rPr lang="en-US" dirty="0"/>
              <a:t>Bing-CF-IDF+ shows significantly higher precision at a slightly higher recall when compared to CF-IDF+</a:t>
            </a:r>
          </a:p>
        </p:txBody>
      </p:sp>
    </p:spTree>
    <p:extLst>
      <p:ext uri="{BB962C8B-B14F-4D97-AF65-F5344CB8AC3E}">
        <p14:creationId xmlns:p14="http://schemas.microsoft.com/office/powerpoint/2010/main" val="1941541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Evaluation (3)</a:t>
            </a:r>
          </a:p>
        </p:txBody>
      </p:sp>
      <p:sp>
        <p:nvSpPr>
          <p:cNvPr id="2" name="Tijdelijke aanduiding voor voettekst 1">
            <a:extLst>
              <a:ext uri="{FF2B5EF4-FFF2-40B4-BE49-F238E27FC236}">
                <a16:creationId xmlns:a16="http://schemas.microsoft.com/office/drawing/2014/main" id="{EF809173-A6C1-46E1-8755-A59047B52477}"/>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
        <p:nvSpPr>
          <p:cNvPr id="7" name="Tijdelijke aanduiding voor inhoud 5">
            <a:extLst>
              <a:ext uri="{FF2B5EF4-FFF2-40B4-BE49-F238E27FC236}">
                <a16:creationId xmlns:a16="http://schemas.microsoft.com/office/drawing/2014/main" id="{10DEE8D0-3BA2-4FB9-B3A2-53E1E0E1E83E}"/>
              </a:ext>
            </a:extLst>
          </p:cNvPr>
          <p:cNvSpPr txBox="1">
            <a:spLocks/>
          </p:cNvSpPr>
          <p:nvPr/>
        </p:nvSpPr>
        <p:spPr>
          <a:xfrm>
            <a:off x="491523" y="971551"/>
            <a:ext cx="4196855" cy="3348000"/>
          </a:xfrm>
          <a:prstGeom prst="rect">
            <a:avLst/>
          </a:prstGeom>
        </p:spPr>
        <p:txBody>
          <a:bodyPr vert="horz" lIns="0" tIns="0" rIns="0" bIns="0" rtlCol="0" anchor="t" anchorCtr="0">
            <a:noAutofit/>
          </a:bodyPr>
          <a:lstStyle>
            <a:lvl1pPr marL="216000" indent="-216000" algn="l" defTabSz="457200" rtl="0" eaLnBrk="1" latinLnBrk="0" hangingPunct="1">
              <a:lnSpc>
                <a:spcPts val="2300"/>
              </a:lnSpc>
              <a:spcBef>
                <a:spcPts val="0"/>
              </a:spcBef>
              <a:buSzPct val="130000"/>
              <a:buFont typeface="Arial"/>
              <a:buChar char="•"/>
              <a:defRPr sz="1800" b="0" i="0" kern="1200" baseline="0">
                <a:solidFill>
                  <a:schemeClr val="tx1"/>
                </a:solidFill>
                <a:latin typeface="+mn-lt"/>
                <a:ea typeface="+mn-ea"/>
                <a:cs typeface="Museo Sans 500"/>
              </a:defRPr>
            </a:lvl1pPr>
            <a:lvl2pPr marL="432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2pPr>
            <a:lvl3pPr marL="648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3pPr>
            <a:lvl4pPr marL="864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4pPr>
            <a:lvl5pPr marL="1080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nl-NL" dirty="0"/>
              <a:t>Bing-CF-IDF+ consistently has a higher classification power (Kappa statistic) than its predecessor CF-IDF+</a:t>
            </a:r>
          </a:p>
          <a:p>
            <a:pPr algn="just">
              <a:defRPr/>
            </a:pPr>
            <a:endParaRPr lang="en-US" dirty="0"/>
          </a:p>
          <a:p>
            <a:r>
              <a:rPr lang="en-US" altLang="nl-NL" dirty="0"/>
              <a:t>Unlike CF-IDF(+), Bing-CF-IDF+ also outperforms TF-IDF in the lower cut-off values</a:t>
            </a:r>
            <a:endParaRPr lang="en-US" dirty="0"/>
          </a:p>
        </p:txBody>
      </p:sp>
      <p:pic>
        <p:nvPicPr>
          <p:cNvPr id="8" name="Afbeelding 7">
            <a:extLst>
              <a:ext uri="{FF2B5EF4-FFF2-40B4-BE49-F238E27FC236}">
                <a16:creationId xmlns:a16="http://schemas.microsoft.com/office/drawing/2014/main" id="{1E0CCE96-845B-44F3-909A-18135C1EB147}"/>
              </a:ext>
            </a:extLst>
          </p:cNvPr>
          <p:cNvPicPr>
            <a:picLocks noChangeAspect="1"/>
          </p:cNvPicPr>
          <p:nvPr/>
        </p:nvPicPr>
        <p:blipFill>
          <a:blip r:embed="rId3"/>
          <a:stretch>
            <a:fillRect/>
          </a:stretch>
        </p:blipFill>
        <p:spPr>
          <a:xfrm>
            <a:off x="4961211" y="972000"/>
            <a:ext cx="3814570" cy="2628000"/>
          </a:xfrm>
          <a:prstGeom prst="rect">
            <a:avLst/>
          </a:prstGeom>
        </p:spPr>
      </p:pic>
    </p:spTree>
    <p:extLst>
      <p:ext uri="{BB962C8B-B14F-4D97-AF65-F5344CB8AC3E}">
        <p14:creationId xmlns:p14="http://schemas.microsoft.com/office/powerpoint/2010/main" val="1160575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Conclusions</a:t>
            </a:r>
          </a:p>
        </p:txBody>
      </p:sp>
      <p:sp>
        <p:nvSpPr>
          <p:cNvPr id="6" name="Tijdelijke aanduiding voor inhoud 5"/>
          <p:cNvSpPr>
            <a:spLocks noGrp="1"/>
          </p:cNvSpPr>
          <p:nvPr>
            <p:ph idx="1"/>
          </p:nvPr>
        </p:nvSpPr>
        <p:spPr/>
        <p:txBody>
          <a:bodyPr/>
          <a:lstStyle/>
          <a:p>
            <a:pPr>
              <a:defRPr/>
            </a:pPr>
            <a:r>
              <a:rPr lang="en-US" altLang="nl-NL" sz="2000" dirty="0"/>
              <a:t>For both strict and loose recommendation settings, Bing-CF-IDF+ outperforms CF-IDF+, CF-IDF and TF-IDF significantly</a:t>
            </a:r>
          </a:p>
          <a:p>
            <a:pPr>
              <a:defRPr/>
            </a:pPr>
            <a:endParaRPr lang="en-US" altLang="nl-NL" sz="1050" dirty="0"/>
          </a:p>
          <a:p>
            <a:pPr>
              <a:defRPr/>
            </a:pPr>
            <a:r>
              <a:rPr lang="en-US" altLang="nl-NL" sz="2000" dirty="0"/>
              <a:t>Especially classification power and precision show vast improvements</a:t>
            </a:r>
          </a:p>
          <a:p>
            <a:pPr>
              <a:defRPr/>
            </a:pPr>
            <a:endParaRPr lang="en-US" altLang="nl-NL" sz="1000" dirty="0"/>
          </a:p>
          <a:p>
            <a:pPr>
              <a:defRPr/>
            </a:pPr>
            <a:r>
              <a:rPr lang="en-US" altLang="nl-NL" sz="2000" dirty="0"/>
              <a:t>Hence, using key concepts and semantic relations, as well as named entities could be beneficial for recommender systems</a:t>
            </a:r>
          </a:p>
          <a:p>
            <a:pPr>
              <a:defRPr/>
            </a:pPr>
            <a:endParaRPr lang="en-US" altLang="nl-NL" sz="1000" dirty="0"/>
          </a:p>
          <a:p>
            <a:pPr>
              <a:defRPr/>
            </a:pPr>
            <a:r>
              <a:rPr lang="en-US" altLang="nl-NL" sz="2000" dirty="0"/>
              <a:t>Future work:</a:t>
            </a:r>
          </a:p>
          <a:p>
            <a:pPr lvl="1">
              <a:defRPr/>
            </a:pPr>
            <a:r>
              <a:rPr lang="en-US" altLang="nl-NL" dirty="0"/>
              <a:t>Invest in a more fine-grained weight learning procedure</a:t>
            </a:r>
          </a:p>
          <a:p>
            <a:pPr lvl="1">
              <a:defRPr/>
            </a:pPr>
            <a:r>
              <a:rPr lang="en-US" altLang="nl-NL" dirty="0"/>
              <a:t>Include a larger collection of relationships</a:t>
            </a:r>
          </a:p>
          <a:p>
            <a:pPr lvl="1">
              <a:defRPr/>
            </a:pPr>
            <a:r>
              <a:rPr lang="en-US" altLang="nl-NL" dirty="0"/>
              <a:t>Evaluate on a larger set of news items</a:t>
            </a:r>
            <a:endParaRPr lang="en-US" dirty="0"/>
          </a:p>
        </p:txBody>
      </p:sp>
      <p:sp>
        <p:nvSpPr>
          <p:cNvPr id="2" name="Tijdelijke aanduiding voor voettekst 1">
            <a:extLst>
              <a:ext uri="{FF2B5EF4-FFF2-40B4-BE49-F238E27FC236}">
                <a16:creationId xmlns:a16="http://schemas.microsoft.com/office/drawing/2014/main" id="{057F0C48-FB97-4D6C-8296-632529EBD5E7}"/>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Tree>
    <p:extLst>
      <p:ext uri="{BB962C8B-B14F-4D97-AF65-F5344CB8AC3E}">
        <p14:creationId xmlns:p14="http://schemas.microsoft.com/office/powerpoint/2010/main" val="4101541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9E26F96F-4126-46C7-8652-346B46829EA0}"/>
              </a:ext>
            </a:extLst>
          </p:cNvPr>
          <p:cNvPicPr>
            <a:picLocks noGrp="1" noChangeAspect="1"/>
          </p:cNvPicPr>
          <p:nvPr>
            <p:ph idx="1"/>
          </p:nvPr>
        </p:nvPicPr>
        <p:blipFill rotWithShape="1">
          <a:blip r:embed="rId2"/>
          <a:srcRect t="9196" b="7469"/>
          <a:stretch/>
        </p:blipFill>
        <p:spPr>
          <a:xfrm>
            <a:off x="1014347" y="565265"/>
            <a:ext cx="6556453" cy="4097913"/>
          </a:xfrm>
          <a:prstGeom prst="rect">
            <a:avLst/>
          </a:prstGeom>
        </p:spPr>
      </p:pic>
      <p:sp>
        <p:nvSpPr>
          <p:cNvPr id="5" name="Titel 4"/>
          <p:cNvSpPr>
            <a:spLocks noGrp="1"/>
          </p:cNvSpPr>
          <p:nvPr>
            <p:ph type="title"/>
          </p:nvPr>
        </p:nvSpPr>
        <p:spPr/>
        <p:txBody>
          <a:bodyPr/>
          <a:lstStyle/>
          <a:p>
            <a:r>
              <a:rPr lang="en-US" dirty="0"/>
              <a:t>Questions?</a:t>
            </a:r>
            <a:br>
              <a:rPr lang="en-US" dirty="0"/>
            </a:br>
            <a:endParaRPr lang="en-US" dirty="0"/>
          </a:p>
        </p:txBody>
      </p:sp>
      <p:sp>
        <p:nvSpPr>
          <p:cNvPr id="2" name="Tijdelijke aanduiding voor voettekst 1">
            <a:extLst>
              <a:ext uri="{FF2B5EF4-FFF2-40B4-BE49-F238E27FC236}">
                <a16:creationId xmlns:a16="http://schemas.microsoft.com/office/drawing/2014/main" id="{057F0C48-FB97-4D6C-8296-632529EBD5E7}"/>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Tree>
    <p:extLst>
      <p:ext uri="{BB962C8B-B14F-4D97-AF65-F5344CB8AC3E}">
        <p14:creationId xmlns:p14="http://schemas.microsoft.com/office/powerpoint/2010/main" val="1266462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DBC804E6-B52B-4DE5-A75D-A83C32E2C94E}"/>
              </a:ext>
            </a:extLst>
          </p:cNvPr>
          <p:cNvSpPr>
            <a:spLocks noGrp="1" noChangeArrowheads="1"/>
          </p:cNvSpPr>
          <p:nvPr>
            <p:ph type="title"/>
          </p:nvPr>
        </p:nvSpPr>
        <p:spPr/>
        <p:txBody>
          <a:bodyPr/>
          <a:lstStyle/>
          <a:p>
            <a:pPr algn="just"/>
            <a:r>
              <a:rPr lang="en-US" altLang="nl-NL"/>
              <a:t>Introduction (1)</a:t>
            </a:r>
          </a:p>
        </p:txBody>
      </p:sp>
      <p:sp>
        <p:nvSpPr>
          <p:cNvPr id="5123" name="Tijdelijke aanduiding voor inhoud 2">
            <a:extLst>
              <a:ext uri="{FF2B5EF4-FFF2-40B4-BE49-F238E27FC236}">
                <a16:creationId xmlns:a16="http://schemas.microsoft.com/office/drawing/2014/main" id="{C9BD0FBD-831C-4B25-B322-7082CC414276}"/>
              </a:ext>
            </a:extLst>
          </p:cNvPr>
          <p:cNvSpPr>
            <a:spLocks noGrp="1"/>
          </p:cNvSpPr>
          <p:nvPr>
            <p:ph idx="1"/>
          </p:nvPr>
        </p:nvSpPr>
        <p:spPr/>
        <p:txBody>
          <a:bodyPr/>
          <a:lstStyle/>
          <a:p>
            <a:pPr algn="just">
              <a:defRPr/>
            </a:pPr>
            <a:r>
              <a:rPr lang="en-US" dirty="0"/>
              <a:t>Recommender systems help users to plough through a massive and increasing amount of information</a:t>
            </a:r>
          </a:p>
          <a:p>
            <a:pPr algn="just">
              <a:defRPr/>
            </a:pPr>
            <a:endParaRPr lang="en-US" dirty="0"/>
          </a:p>
          <a:p>
            <a:pPr algn="just">
              <a:defRPr/>
            </a:pPr>
            <a:r>
              <a:rPr lang="en-US" dirty="0"/>
              <a:t>Recommender systems:</a:t>
            </a:r>
          </a:p>
          <a:p>
            <a:pPr lvl="1" algn="just">
              <a:defRPr/>
            </a:pPr>
            <a:r>
              <a:rPr lang="en-US" sz="1600" dirty="0"/>
              <a:t>Content-based</a:t>
            </a:r>
          </a:p>
          <a:p>
            <a:pPr lvl="1" algn="just">
              <a:defRPr/>
            </a:pPr>
            <a:r>
              <a:rPr lang="en-US" sz="1600" dirty="0"/>
              <a:t>Collaborative filtering</a:t>
            </a:r>
          </a:p>
          <a:p>
            <a:pPr lvl="1" algn="just">
              <a:defRPr/>
            </a:pPr>
            <a:r>
              <a:rPr lang="en-US" sz="1600" dirty="0"/>
              <a:t>Hybrid</a:t>
            </a:r>
          </a:p>
          <a:p>
            <a:pPr lvl="1" algn="just">
              <a:defRPr/>
            </a:pPr>
            <a:endParaRPr lang="en-US" sz="1600" dirty="0"/>
          </a:p>
          <a:p>
            <a:pPr algn="just">
              <a:defRPr/>
            </a:pPr>
            <a:r>
              <a:rPr lang="en-US" dirty="0"/>
              <a:t>Content-based systems are often term-based</a:t>
            </a:r>
          </a:p>
          <a:p>
            <a:pPr algn="just">
              <a:defRPr/>
            </a:pPr>
            <a:endParaRPr lang="en-US" dirty="0"/>
          </a:p>
          <a:p>
            <a:pPr algn="just">
              <a:defRPr/>
            </a:pPr>
            <a:r>
              <a:rPr lang="en-US" dirty="0"/>
              <a:t>Common measure: Term Frequency – Inverse Document Frequency (</a:t>
            </a:r>
            <a:r>
              <a:rPr lang="en-US" b="1" dirty="0">
                <a:solidFill>
                  <a:schemeClr val="accent1">
                    <a:lumMod val="50000"/>
                  </a:schemeClr>
                </a:solidFill>
              </a:rPr>
              <a:t>TF-IDF</a:t>
            </a:r>
            <a:r>
              <a:rPr lang="en-US" dirty="0"/>
              <a:t>) as proposed by </a:t>
            </a:r>
            <a:r>
              <a:rPr lang="en-US" dirty="0">
                <a:solidFill>
                  <a:schemeClr val="tx1">
                    <a:lumMod val="65000"/>
                    <a:lumOff val="35000"/>
                  </a:schemeClr>
                </a:solidFill>
              </a:rPr>
              <a:t>[Salton and Buckley, 1988]</a:t>
            </a:r>
          </a:p>
        </p:txBody>
      </p:sp>
      <p:sp>
        <p:nvSpPr>
          <p:cNvPr id="2" name="Tijdelijke aanduiding voor voettekst 1">
            <a:extLst>
              <a:ext uri="{FF2B5EF4-FFF2-40B4-BE49-F238E27FC236}">
                <a16:creationId xmlns:a16="http://schemas.microsoft.com/office/drawing/2014/main" id="{2DFBC61D-9CDF-40A2-A988-D0D7E61748CB}"/>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DFA39CF5-54D2-4287-AB92-EEB87C95B68A}"/>
              </a:ext>
            </a:extLst>
          </p:cNvPr>
          <p:cNvSpPr>
            <a:spLocks noGrp="1" noChangeArrowheads="1"/>
          </p:cNvSpPr>
          <p:nvPr>
            <p:ph type="title"/>
          </p:nvPr>
        </p:nvSpPr>
        <p:spPr/>
        <p:txBody>
          <a:bodyPr/>
          <a:lstStyle/>
          <a:p>
            <a:r>
              <a:rPr lang="en-US" altLang="nl-NL"/>
              <a:t>Introduction (2)</a:t>
            </a:r>
          </a:p>
        </p:txBody>
      </p:sp>
      <p:sp>
        <p:nvSpPr>
          <p:cNvPr id="8195" name="Tijdelijke aanduiding voor inhoud 2">
            <a:extLst>
              <a:ext uri="{FF2B5EF4-FFF2-40B4-BE49-F238E27FC236}">
                <a16:creationId xmlns:a16="http://schemas.microsoft.com/office/drawing/2014/main" id="{B1955CF2-B98C-434E-8BE6-6A24A1C1A6C4}"/>
              </a:ext>
            </a:extLst>
          </p:cNvPr>
          <p:cNvSpPr>
            <a:spLocks noGrp="1"/>
          </p:cNvSpPr>
          <p:nvPr>
            <p:ph idx="1"/>
          </p:nvPr>
        </p:nvSpPr>
        <p:spPr/>
        <p:txBody>
          <a:bodyPr/>
          <a:lstStyle/>
          <a:p>
            <a:pPr algn="just">
              <a:defRPr/>
            </a:pPr>
            <a:r>
              <a:rPr lang="en-US" altLang="nl-NL" dirty="0"/>
              <a:t>TF-IDF:</a:t>
            </a:r>
          </a:p>
          <a:p>
            <a:pPr lvl="1" algn="just">
              <a:defRPr/>
            </a:pPr>
            <a:r>
              <a:rPr lang="en-US" altLang="nl-NL" sz="1600" dirty="0"/>
              <a:t>Preprocessed documents (stop words removal and stemming) </a:t>
            </a:r>
          </a:p>
          <a:p>
            <a:pPr lvl="1" algn="just">
              <a:defRPr/>
            </a:pPr>
            <a:r>
              <a:rPr lang="en-US" altLang="nl-NL" sz="1600" dirty="0"/>
              <a:t>For each term, it takes into consideration:</a:t>
            </a:r>
          </a:p>
          <a:p>
            <a:pPr lvl="2" algn="just">
              <a:defRPr/>
            </a:pPr>
            <a:r>
              <a:rPr lang="en-US" altLang="nl-NL" sz="1600" dirty="0"/>
              <a:t>The importance in a single document</a:t>
            </a:r>
          </a:p>
          <a:p>
            <a:pPr lvl="2" algn="just">
              <a:defRPr/>
            </a:pPr>
            <a:r>
              <a:rPr lang="en-US" altLang="nl-NL" sz="1600" dirty="0"/>
              <a:t>The inverse of the general importance within a set of documents</a:t>
            </a:r>
          </a:p>
          <a:p>
            <a:pPr marL="0" indent="0" algn="just">
              <a:buNone/>
              <a:defRPr/>
            </a:pPr>
            <a:endParaRPr lang="en-US" altLang="nl-NL" sz="900" dirty="0"/>
          </a:p>
          <a:p>
            <a:pPr algn="just">
              <a:defRPr/>
            </a:pPr>
            <a:endParaRPr lang="en-US" altLang="nl-NL" dirty="0"/>
          </a:p>
          <a:p>
            <a:pPr algn="just">
              <a:defRPr/>
            </a:pPr>
            <a:endParaRPr lang="en-US" altLang="nl-NL" dirty="0"/>
          </a:p>
          <a:p>
            <a:pPr algn="just">
              <a:defRPr/>
            </a:pPr>
            <a:endParaRPr lang="en-US" altLang="nl-NL" dirty="0"/>
          </a:p>
          <a:p>
            <a:pPr algn="just">
              <a:defRPr/>
            </a:pPr>
            <a:endParaRPr lang="en-US" altLang="nl-NL" dirty="0"/>
          </a:p>
          <a:p>
            <a:pPr algn="just">
              <a:defRPr/>
            </a:pPr>
            <a:r>
              <a:rPr lang="en-US" altLang="nl-NL" dirty="0"/>
              <a:t>TF-IDF performance tends to decrease as documents get larger</a:t>
            </a:r>
          </a:p>
        </p:txBody>
      </p:sp>
      <p:pic>
        <p:nvPicPr>
          <p:cNvPr id="8200" name="Afbeelding 8199">
            <a:extLst>
              <a:ext uri="{FF2B5EF4-FFF2-40B4-BE49-F238E27FC236}">
                <a16:creationId xmlns:a16="http://schemas.microsoft.com/office/drawing/2014/main" id="{446BD3E2-BB2B-4B1D-AE67-B4758E901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166" y="2600849"/>
            <a:ext cx="966788"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Afbeelding 8203">
            <a:extLst>
              <a:ext uri="{FF2B5EF4-FFF2-40B4-BE49-F238E27FC236}">
                <a16:creationId xmlns:a16="http://schemas.microsoft.com/office/drawing/2014/main" id="{5599F794-E8C1-44B5-ADA7-CB430DB2A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166" y="2600849"/>
            <a:ext cx="966788"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Afbeelding 8204">
            <a:extLst>
              <a:ext uri="{FF2B5EF4-FFF2-40B4-BE49-F238E27FC236}">
                <a16:creationId xmlns:a16="http://schemas.microsoft.com/office/drawing/2014/main" id="{79EEF6B7-0B59-435C-97EF-7938CDD93E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166" y="2600849"/>
            <a:ext cx="966788"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Afbeelding 8205">
            <a:extLst>
              <a:ext uri="{FF2B5EF4-FFF2-40B4-BE49-F238E27FC236}">
                <a16:creationId xmlns:a16="http://schemas.microsoft.com/office/drawing/2014/main" id="{2E281D48-9FA4-4691-AC65-75105BF355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7166" y="2600849"/>
            <a:ext cx="966788"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Tekstvak 8209">
            <a:extLst>
              <a:ext uri="{FF2B5EF4-FFF2-40B4-BE49-F238E27FC236}">
                <a16:creationId xmlns:a16="http://schemas.microsoft.com/office/drawing/2014/main" id="{BE681F61-49B1-4ECE-BD4D-EF8922739DC6}"/>
              </a:ext>
            </a:extLst>
          </p:cNvPr>
          <p:cNvSpPr txBox="1">
            <a:spLocks noChangeArrowheads="1"/>
          </p:cNvSpPr>
          <p:nvPr/>
        </p:nvSpPr>
        <p:spPr bwMode="auto">
          <a:xfrm>
            <a:off x="4518422" y="2690146"/>
            <a:ext cx="30861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nl-NL" altLang="nl-NL" sz="1350" dirty="0">
                <a:latin typeface="+mj-lt"/>
              </a:rPr>
              <a:t>The </a:t>
            </a:r>
            <a:r>
              <a:rPr lang="nl-NL" altLang="nl-NL" sz="1350" b="1" dirty="0">
                <a:solidFill>
                  <a:srgbClr val="FF0000"/>
                </a:solidFill>
                <a:latin typeface="+mj-lt"/>
              </a:rPr>
              <a:t>red</a:t>
            </a:r>
            <a:r>
              <a:rPr lang="nl-NL" altLang="nl-NL" sz="1350" dirty="0">
                <a:latin typeface="+mj-lt"/>
              </a:rPr>
              <a:t>, </a:t>
            </a:r>
            <a:r>
              <a:rPr lang="nl-NL" altLang="nl-NL" sz="1350" b="1" dirty="0" err="1">
                <a:solidFill>
                  <a:srgbClr val="7030A0"/>
                </a:solidFill>
                <a:latin typeface="+mj-lt"/>
              </a:rPr>
              <a:t>purple</a:t>
            </a:r>
            <a:r>
              <a:rPr lang="nl-NL" altLang="nl-NL" sz="1350" dirty="0">
                <a:latin typeface="+mj-lt"/>
              </a:rPr>
              <a:t>, </a:t>
            </a:r>
            <a:r>
              <a:rPr lang="nl-NL" altLang="nl-NL" sz="1350" dirty="0" err="1">
                <a:latin typeface="+mj-lt"/>
              </a:rPr>
              <a:t>and</a:t>
            </a:r>
            <a:r>
              <a:rPr lang="nl-NL" altLang="nl-NL" sz="1350" dirty="0">
                <a:latin typeface="+mj-lt"/>
              </a:rPr>
              <a:t> </a:t>
            </a:r>
            <a:r>
              <a:rPr lang="nl-NL" altLang="nl-NL" sz="1350" b="1" dirty="0">
                <a:solidFill>
                  <a:srgbClr val="3333CC"/>
                </a:solidFill>
                <a:latin typeface="+mj-lt"/>
              </a:rPr>
              <a:t>blue</a:t>
            </a:r>
            <a:r>
              <a:rPr lang="nl-NL" altLang="nl-NL" sz="1350" dirty="0">
                <a:solidFill>
                  <a:srgbClr val="3333CC"/>
                </a:solidFill>
                <a:latin typeface="+mj-lt"/>
              </a:rPr>
              <a:t> </a:t>
            </a:r>
            <a:r>
              <a:rPr lang="nl-NL" altLang="nl-NL" sz="1350" dirty="0" err="1">
                <a:latin typeface="+mj-lt"/>
              </a:rPr>
              <a:t>terms</a:t>
            </a:r>
            <a:r>
              <a:rPr lang="nl-NL" altLang="nl-NL" sz="1350" dirty="0">
                <a:latin typeface="+mj-lt"/>
              </a:rPr>
              <a:t> are important, </a:t>
            </a:r>
            <a:r>
              <a:rPr lang="nl-NL" altLang="nl-NL" sz="1350" dirty="0" err="1">
                <a:latin typeface="+mj-lt"/>
              </a:rPr>
              <a:t>whereas</a:t>
            </a:r>
            <a:r>
              <a:rPr lang="nl-NL" altLang="nl-NL" sz="1350" dirty="0">
                <a:latin typeface="+mj-lt"/>
              </a:rPr>
              <a:t> </a:t>
            </a:r>
            <a:r>
              <a:rPr lang="nl-NL" altLang="nl-NL" sz="1350" dirty="0" err="1">
                <a:latin typeface="+mj-lt"/>
              </a:rPr>
              <a:t>the</a:t>
            </a:r>
            <a:r>
              <a:rPr lang="nl-NL" altLang="nl-NL" sz="1350" dirty="0">
                <a:latin typeface="+mj-lt"/>
              </a:rPr>
              <a:t> </a:t>
            </a:r>
            <a:r>
              <a:rPr lang="nl-NL" altLang="nl-NL" sz="1350" b="1" dirty="0" err="1">
                <a:solidFill>
                  <a:srgbClr val="FFC000"/>
                </a:solidFill>
                <a:latin typeface="+mj-lt"/>
              </a:rPr>
              <a:t>yellow</a:t>
            </a:r>
            <a:r>
              <a:rPr lang="nl-NL" altLang="nl-NL" sz="1350" dirty="0">
                <a:latin typeface="+mj-lt"/>
              </a:rPr>
              <a:t>, </a:t>
            </a:r>
            <a:r>
              <a:rPr lang="nl-NL" altLang="nl-NL" sz="1350" b="1" dirty="0">
                <a:solidFill>
                  <a:srgbClr val="00B050"/>
                </a:solidFill>
                <a:latin typeface="+mj-lt"/>
              </a:rPr>
              <a:t>green</a:t>
            </a:r>
            <a:r>
              <a:rPr lang="nl-NL" altLang="nl-NL" sz="1350" dirty="0">
                <a:latin typeface="+mj-lt"/>
              </a:rPr>
              <a:t>, </a:t>
            </a:r>
            <a:r>
              <a:rPr lang="nl-NL" altLang="nl-NL" sz="1350" dirty="0" err="1">
                <a:latin typeface="+mj-lt"/>
              </a:rPr>
              <a:t>and</a:t>
            </a:r>
            <a:r>
              <a:rPr lang="nl-NL" altLang="nl-NL" sz="1350" dirty="0">
                <a:latin typeface="+mj-lt"/>
              </a:rPr>
              <a:t> </a:t>
            </a:r>
            <a:r>
              <a:rPr lang="nl-NL" altLang="nl-NL" sz="1350" b="1" dirty="0">
                <a:solidFill>
                  <a:srgbClr val="FF99CC"/>
                </a:solidFill>
                <a:latin typeface="+mj-lt"/>
              </a:rPr>
              <a:t>pink</a:t>
            </a:r>
            <a:r>
              <a:rPr lang="nl-NL" altLang="nl-NL" sz="1350" dirty="0">
                <a:latin typeface="+mj-lt"/>
              </a:rPr>
              <a:t> </a:t>
            </a:r>
            <a:r>
              <a:rPr lang="nl-NL" altLang="nl-NL" sz="1350" dirty="0" err="1">
                <a:latin typeface="+mj-lt"/>
              </a:rPr>
              <a:t>terms</a:t>
            </a:r>
            <a:r>
              <a:rPr lang="nl-NL" altLang="nl-NL" sz="1350" dirty="0">
                <a:latin typeface="+mj-lt"/>
              </a:rPr>
              <a:t> are irrelevant</a:t>
            </a:r>
          </a:p>
        </p:txBody>
      </p:sp>
      <p:grpSp>
        <p:nvGrpSpPr>
          <p:cNvPr id="8217" name="Groep 8216">
            <a:extLst>
              <a:ext uri="{FF2B5EF4-FFF2-40B4-BE49-F238E27FC236}">
                <a16:creationId xmlns:a16="http://schemas.microsoft.com/office/drawing/2014/main" id="{88F1D27A-50B3-490B-80F8-F4073A686207}"/>
              </a:ext>
            </a:extLst>
          </p:cNvPr>
          <p:cNvGrpSpPr>
            <a:grpSpLocks/>
          </p:cNvGrpSpPr>
          <p:nvPr/>
        </p:nvGrpSpPr>
        <p:grpSpPr bwMode="auto">
          <a:xfrm>
            <a:off x="3294460" y="2554415"/>
            <a:ext cx="1072753" cy="1170385"/>
            <a:chOff x="2997310" y="3364135"/>
            <a:chExt cx="1430674" cy="1560366"/>
          </a:xfrm>
        </p:grpSpPr>
        <p:pic>
          <p:nvPicPr>
            <p:cNvPr id="10251" name="Afbeelding 8213">
              <a:extLst>
                <a:ext uri="{FF2B5EF4-FFF2-40B4-BE49-F238E27FC236}">
                  <a16:creationId xmlns:a16="http://schemas.microsoft.com/office/drawing/2014/main" id="{96FA157E-C318-497E-AA59-BC7A57ACC1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7644" y="3364135"/>
              <a:ext cx="642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Afbeelding 8214">
              <a:extLst>
                <a:ext uri="{FF2B5EF4-FFF2-40B4-BE49-F238E27FC236}">
                  <a16:creationId xmlns:a16="http://schemas.microsoft.com/office/drawing/2014/main" id="{630B1588-4C51-4B72-89C6-E91862AF9E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7310" y="4204501"/>
              <a:ext cx="642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Afbeelding 8215">
              <a:extLst>
                <a:ext uri="{FF2B5EF4-FFF2-40B4-BE49-F238E27FC236}">
                  <a16:creationId xmlns:a16="http://schemas.microsoft.com/office/drawing/2014/main" id="{64D11D60-ED0E-4526-9F68-3BB4E94AE9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5317" y="3786659"/>
              <a:ext cx="642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jdelijke aanduiding voor voettekst 1">
            <a:extLst>
              <a:ext uri="{FF2B5EF4-FFF2-40B4-BE49-F238E27FC236}">
                <a16:creationId xmlns:a16="http://schemas.microsoft.com/office/drawing/2014/main" id="{89E8F338-2774-4962-9EFA-806D1A198613}"/>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204"/>
                                        </p:tgtEl>
                                        <p:attrNameLst>
                                          <p:attrName>style.visibility</p:attrName>
                                        </p:attrNameLst>
                                      </p:cBhvr>
                                      <p:to>
                                        <p:strVal val="visible"/>
                                      </p:to>
                                    </p:set>
                                    <p:animEffect transition="in" filter="fade">
                                      <p:cBhvr>
                                        <p:cTn id="12" dur="500"/>
                                        <p:tgtEl>
                                          <p:spTgt spid="8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fade">
                                      <p:cBhvr>
                                        <p:cTn id="17" dur="500"/>
                                        <p:tgtEl>
                                          <p:spTgt spid="8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206"/>
                                        </p:tgtEl>
                                        <p:attrNameLst>
                                          <p:attrName>style.visibility</p:attrName>
                                        </p:attrNameLst>
                                      </p:cBhvr>
                                      <p:to>
                                        <p:strVal val="visible"/>
                                      </p:to>
                                    </p:set>
                                    <p:animEffect transition="in" filter="fade">
                                      <p:cBhvr>
                                        <p:cTn id="22" dur="500"/>
                                        <p:tgtEl>
                                          <p:spTgt spid="82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217"/>
                                        </p:tgtEl>
                                        <p:attrNameLst>
                                          <p:attrName>style.visibility</p:attrName>
                                        </p:attrNameLst>
                                      </p:cBhvr>
                                      <p:to>
                                        <p:strVal val="visible"/>
                                      </p:to>
                                    </p:set>
                                    <p:animEffect transition="in" filter="fade">
                                      <p:cBhvr>
                                        <p:cTn id="27" dur="500"/>
                                        <p:tgtEl>
                                          <p:spTgt spid="82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210"/>
                                        </p:tgtEl>
                                        <p:attrNameLst>
                                          <p:attrName>style.visibility</p:attrName>
                                        </p:attrNameLst>
                                      </p:cBhvr>
                                      <p:to>
                                        <p:strVal val="visible"/>
                                      </p:to>
                                    </p:set>
                                    <p:animEffect transition="in" filter="fade">
                                      <p:cBhvr>
                                        <p:cTn id="32" dur="500"/>
                                        <p:tgtEl>
                                          <p:spTgt spid="82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xEl>
                                              <p:pRg st="10" end="10"/>
                                            </p:txEl>
                                          </p:spTgt>
                                        </p:tgtEl>
                                        <p:attrNameLst>
                                          <p:attrName>style.visibility</p:attrName>
                                        </p:attrNameLst>
                                      </p:cBhvr>
                                      <p:to>
                                        <p:strVal val="visible"/>
                                      </p:to>
                                    </p:set>
                                    <p:animEffect transition="in" filter="fade">
                                      <p:cBhvr>
                                        <p:cTn id="37" dur="500"/>
                                        <p:tgtEl>
                                          <p:spTgt spid="8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P spid="82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F53091AD-22D2-4307-A5F8-A1AF31ADAE5F}"/>
              </a:ext>
            </a:extLst>
          </p:cNvPr>
          <p:cNvSpPr>
            <a:spLocks noGrp="1" noChangeArrowheads="1"/>
          </p:cNvSpPr>
          <p:nvPr>
            <p:ph type="title"/>
          </p:nvPr>
        </p:nvSpPr>
        <p:spPr/>
        <p:txBody>
          <a:bodyPr/>
          <a:lstStyle/>
          <a:p>
            <a:r>
              <a:rPr lang="en-US" altLang="nl-NL"/>
              <a:t>Introduction (3)</a:t>
            </a:r>
          </a:p>
        </p:txBody>
      </p:sp>
      <p:sp>
        <p:nvSpPr>
          <p:cNvPr id="3" name="Tijdelijke aanduiding voor inhoud 2">
            <a:extLst>
              <a:ext uri="{FF2B5EF4-FFF2-40B4-BE49-F238E27FC236}">
                <a16:creationId xmlns:a16="http://schemas.microsoft.com/office/drawing/2014/main" id="{1F933FBA-68FF-411B-8B8E-72221DE20157}"/>
              </a:ext>
            </a:extLst>
          </p:cNvPr>
          <p:cNvSpPr>
            <a:spLocks noGrp="1"/>
          </p:cNvSpPr>
          <p:nvPr>
            <p:ph idx="1"/>
          </p:nvPr>
        </p:nvSpPr>
        <p:spPr/>
        <p:txBody>
          <a:bodyPr/>
          <a:lstStyle/>
          <a:p>
            <a:pPr algn="just">
              <a:defRPr/>
            </a:pPr>
            <a:r>
              <a:rPr lang="en-US" dirty="0"/>
              <a:t>Utilizing concepts instead of terms:</a:t>
            </a:r>
          </a:p>
          <a:p>
            <a:pPr lvl="1" algn="just">
              <a:defRPr/>
            </a:pPr>
            <a:r>
              <a:rPr lang="en-US" sz="1600" dirty="0"/>
              <a:t>Reduces noise caused by non-meaningful terms</a:t>
            </a:r>
          </a:p>
          <a:p>
            <a:pPr lvl="1" algn="just">
              <a:defRPr/>
            </a:pPr>
            <a:r>
              <a:rPr lang="en-US" sz="1600" dirty="0"/>
              <a:t>Yields less terms to evaluate</a:t>
            </a:r>
          </a:p>
          <a:p>
            <a:pPr lvl="1" algn="just">
              <a:defRPr/>
            </a:pPr>
            <a:r>
              <a:rPr lang="en-US" sz="1600" dirty="0"/>
              <a:t>Allows for semantic features, e.g., synonyms</a:t>
            </a:r>
          </a:p>
          <a:p>
            <a:pPr algn="just">
              <a:defRPr/>
            </a:pPr>
            <a:endParaRPr lang="en-US" sz="900" dirty="0"/>
          </a:p>
          <a:p>
            <a:pPr algn="just">
              <a:defRPr/>
            </a:pPr>
            <a:endParaRPr lang="en-US" dirty="0"/>
          </a:p>
          <a:p>
            <a:pPr algn="just">
              <a:defRPr/>
            </a:pPr>
            <a:endParaRPr lang="en-US" dirty="0"/>
          </a:p>
          <a:p>
            <a:pPr algn="just">
              <a:defRPr/>
            </a:pPr>
            <a:endParaRPr lang="en-US" dirty="0"/>
          </a:p>
          <a:p>
            <a:pPr algn="just">
              <a:defRPr/>
            </a:pPr>
            <a:endParaRPr lang="en-US" dirty="0"/>
          </a:p>
          <a:p>
            <a:pPr algn="just">
              <a:defRPr/>
            </a:pPr>
            <a:r>
              <a:rPr lang="en-US" dirty="0"/>
              <a:t>Therefore, in 2011 we proposed Concept Frequency – Inverse Document Frequency (</a:t>
            </a:r>
            <a:r>
              <a:rPr lang="en-US" b="1" dirty="0">
                <a:solidFill>
                  <a:schemeClr val="accent1">
                    <a:lumMod val="50000"/>
                  </a:schemeClr>
                </a:solidFill>
              </a:rPr>
              <a:t>CF-IDF</a:t>
            </a:r>
            <a:r>
              <a:rPr lang="en-US" dirty="0"/>
              <a:t>), showing an improvement over regular TF-IDF </a:t>
            </a:r>
            <a:r>
              <a:rPr lang="en-US" dirty="0">
                <a:solidFill>
                  <a:schemeClr val="tx1">
                    <a:lumMod val="65000"/>
                    <a:lumOff val="35000"/>
                  </a:schemeClr>
                </a:solidFill>
              </a:rPr>
              <a:t>[</a:t>
            </a:r>
            <a:r>
              <a:rPr lang="en-US" dirty="0" err="1">
                <a:solidFill>
                  <a:schemeClr val="tx1">
                    <a:lumMod val="65000"/>
                    <a:lumOff val="35000"/>
                  </a:schemeClr>
                </a:solidFill>
              </a:rPr>
              <a:t>Goossen</a:t>
            </a:r>
            <a:r>
              <a:rPr lang="en-US" dirty="0">
                <a:solidFill>
                  <a:schemeClr val="tx1">
                    <a:lumMod val="65000"/>
                    <a:lumOff val="35000"/>
                  </a:schemeClr>
                </a:solidFill>
              </a:rPr>
              <a:t> et al., 2011]</a:t>
            </a:r>
            <a:endParaRPr lang="en-US" dirty="0"/>
          </a:p>
          <a:p>
            <a:pPr marL="0" indent="0" algn="just">
              <a:buNone/>
              <a:defRPr/>
            </a:pPr>
            <a:endParaRPr lang="en-US" sz="750" dirty="0"/>
          </a:p>
        </p:txBody>
      </p:sp>
      <p:pic>
        <p:nvPicPr>
          <p:cNvPr id="2" name="Afbeelding 1">
            <a:extLst>
              <a:ext uri="{FF2B5EF4-FFF2-40B4-BE49-F238E27FC236}">
                <a16:creationId xmlns:a16="http://schemas.microsoft.com/office/drawing/2014/main" id="{C0A7976A-C4B4-4838-9CC9-F13EE20E3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166" y="2320528"/>
            <a:ext cx="966788"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C1A3E94D-3BB4-4FBA-8E01-2736283902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167" y="2320528"/>
            <a:ext cx="964406"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11">
            <a:extLst>
              <a:ext uri="{FF2B5EF4-FFF2-40B4-BE49-F238E27FC236}">
                <a16:creationId xmlns:a16="http://schemas.microsoft.com/office/drawing/2014/main" id="{AC8EEA9D-9174-498A-8950-D43E7BDC1633}"/>
              </a:ext>
            </a:extLst>
          </p:cNvPr>
          <p:cNvSpPr txBox="1">
            <a:spLocks noChangeArrowheads="1"/>
          </p:cNvSpPr>
          <p:nvPr/>
        </p:nvSpPr>
        <p:spPr bwMode="auto">
          <a:xfrm>
            <a:off x="4529138" y="2511029"/>
            <a:ext cx="305633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nl-NL" altLang="nl-NL" sz="1350" dirty="0">
                <a:latin typeface="+mn-lt"/>
              </a:rPr>
              <a:t>The </a:t>
            </a:r>
            <a:r>
              <a:rPr lang="nl-NL" altLang="nl-NL" sz="1350" b="1" dirty="0">
                <a:latin typeface="+mn-lt"/>
              </a:rPr>
              <a:t>black</a:t>
            </a:r>
            <a:r>
              <a:rPr lang="nl-NL" altLang="nl-NL" sz="1350" dirty="0">
                <a:solidFill>
                  <a:srgbClr val="3333CC"/>
                </a:solidFill>
                <a:latin typeface="+mn-lt"/>
              </a:rPr>
              <a:t> </a:t>
            </a:r>
            <a:r>
              <a:rPr lang="nl-NL" altLang="nl-NL" sz="1350" dirty="0" err="1">
                <a:latin typeface="+mn-lt"/>
              </a:rPr>
              <a:t>concepts</a:t>
            </a:r>
            <a:r>
              <a:rPr lang="nl-NL" altLang="nl-NL" sz="1350" dirty="0">
                <a:latin typeface="+mn-lt"/>
              </a:rPr>
              <a:t> are important, </a:t>
            </a:r>
            <a:r>
              <a:rPr lang="nl-NL" altLang="nl-NL" sz="1350" dirty="0" err="1">
                <a:latin typeface="+mn-lt"/>
              </a:rPr>
              <a:t>while</a:t>
            </a:r>
            <a:r>
              <a:rPr lang="nl-NL" altLang="nl-NL" sz="1350" dirty="0">
                <a:latin typeface="+mn-lt"/>
              </a:rPr>
              <a:t> </a:t>
            </a:r>
            <a:r>
              <a:rPr lang="nl-NL" altLang="nl-NL" sz="1350" dirty="0" err="1">
                <a:latin typeface="+mn-lt"/>
              </a:rPr>
              <a:t>the</a:t>
            </a:r>
            <a:r>
              <a:rPr lang="nl-NL" altLang="nl-NL" sz="1350" dirty="0">
                <a:latin typeface="+mn-lt"/>
              </a:rPr>
              <a:t> </a:t>
            </a:r>
            <a:r>
              <a:rPr lang="nl-NL" altLang="nl-NL" sz="1350" b="1" dirty="0" err="1">
                <a:solidFill>
                  <a:srgbClr val="804000"/>
                </a:solidFill>
                <a:latin typeface="+mn-lt"/>
              </a:rPr>
              <a:t>brown</a:t>
            </a:r>
            <a:r>
              <a:rPr lang="nl-NL" altLang="nl-NL" sz="1350" dirty="0">
                <a:latin typeface="+mn-lt"/>
              </a:rPr>
              <a:t> </a:t>
            </a:r>
            <a:r>
              <a:rPr lang="nl-NL" altLang="nl-NL" sz="1350" dirty="0" err="1">
                <a:latin typeface="+mn-lt"/>
              </a:rPr>
              <a:t>and</a:t>
            </a:r>
            <a:r>
              <a:rPr lang="nl-NL" altLang="nl-NL" sz="1350" dirty="0">
                <a:latin typeface="+mn-lt"/>
              </a:rPr>
              <a:t> </a:t>
            </a:r>
            <a:r>
              <a:rPr lang="nl-NL" altLang="nl-NL" sz="1350" b="1" dirty="0">
                <a:solidFill>
                  <a:srgbClr val="D9BB85"/>
                </a:solidFill>
                <a:latin typeface="+mn-lt"/>
              </a:rPr>
              <a:t>beige</a:t>
            </a:r>
            <a:r>
              <a:rPr lang="nl-NL" altLang="nl-NL" sz="1350" b="1" dirty="0">
                <a:solidFill>
                  <a:srgbClr val="FF99CC"/>
                </a:solidFill>
                <a:latin typeface="+mn-lt"/>
              </a:rPr>
              <a:t> </a:t>
            </a:r>
            <a:r>
              <a:rPr lang="nl-NL" altLang="nl-NL" sz="1350" dirty="0" err="1">
                <a:latin typeface="+mn-lt"/>
              </a:rPr>
              <a:t>concepts</a:t>
            </a:r>
            <a:r>
              <a:rPr lang="nl-NL" altLang="nl-NL" sz="1350" dirty="0">
                <a:latin typeface="+mn-lt"/>
              </a:rPr>
              <a:t> are irrelevant</a:t>
            </a:r>
          </a:p>
        </p:txBody>
      </p:sp>
      <p:grpSp>
        <p:nvGrpSpPr>
          <p:cNvPr id="18" name="Groep 17">
            <a:extLst>
              <a:ext uri="{FF2B5EF4-FFF2-40B4-BE49-F238E27FC236}">
                <a16:creationId xmlns:a16="http://schemas.microsoft.com/office/drawing/2014/main" id="{F3C2A7B3-85D3-41E7-B967-B26E1634025B}"/>
              </a:ext>
            </a:extLst>
          </p:cNvPr>
          <p:cNvGrpSpPr>
            <a:grpSpLocks/>
          </p:cNvGrpSpPr>
          <p:nvPr/>
        </p:nvGrpSpPr>
        <p:grpSpPr bwMode="auto">
          <a:xfrm>
            <a:off x="3281363" y="2272904"/>
            <a:ext cx="1073944" cy="1163240"/>
            <a:chOff x="2851594" y="3030940"/>
            <a:chExt cx="1431086" cy="1550108"/>
          </a:xfrm>
        </p:grpSpPr>
        <p:pic>
          <p:nvPicPr>
            <p:cNvPr id="12297" name="Afbeelding 14">
              <a:extLst>
                <a:ext uri="{FF2B5EF4-FFF2-40B4-BE49-F238E27FC236}">
                  <a16:creationId xmlns:a16="http://schemas.microsoft.com/office/drawing/2014/main" id="{0990572B-F340-4164-B967-EE22C67BBC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1594" y="3030940"/>
              <a:ext cx="642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Afbeelding 15">
              <a:extLst>
                <a:ext uri="{FF2B5EF4-FFF2-40B4-BE49-F238E27FC236}">
                  <a16:creationId xmlns:a16="http://schemas.microsoft.com/office/drawing/2014/main" id="{6536458B-5A1E-4EF8-8706-1AFBDBD15F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3332" y="3861048"/>
              <a:ext cx="642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Afbeelding 16">
              <a:extLst>
                <a:ext uri="{FF2B5EF4-FFF2-40B4-BE49-F238E27FC236}">
                  <a16:creationId xmlns:a16="http://schemas.microsoft.com/office/drawing/2014/main" id="{23799587-D03F-434C-9B81-6E2EE4BAE4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0013" y="3448698"/>
              <a:ext cx="642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jdelijke aanduiding voor voettekst 3">
            <a:extLst>
              <a:ext uri="{FF2B5EF4-FFF2-40B4-BE49-F238E27FC236}">
                <a16:creationId xmlns:a16="http://schemas.microsoft.com/office/drawing/2014/main" id="{D4787E72-F59B-493E-806B-1E95F756513D}"/>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E78BA8E9-FF55-480A-99AC-A547CFBC64A0}"/>
              </a:ext>
            </a:extLst>
          </p:cNvPr>
          <p:cNvSpPr>
            <a:spLocks noGrp="1" noChangeArrowheads="1"/>
          </p:cNvSpPr>
          <p:nvPr>
            <p:ph type="title"/>
          </p:nvPr>
        </p:nvSpPr>
        <p:spPr/>
        <p:txBody>
          <a:bodyPr/>
          <a:lstStyle/>
          <a:p>
            <a:r>
              <a:rPr lang="en-US" altLang="nl-NL"/>
              <a:t>Introduction (4)</a:t>
            </a:r>
          </a:p>
        </p:txBody>
      </p:sp>
      <p:sp>
        <p:nvSpPr>
          <p:cNvPr id="3" name="Tijdelijke aanduiding voor inhoud 2">
            <a:extLst>
              <a:ext uri="{FF2B5EF4-FFF2-40B4-BE49-F238E27FC236}">
                <a16:creationId xmlns:a16="http://schemas.microsoft.com/office/drawing/2014/main" id="{1F933FBA-68FF-411B-8B8E-72221DE20157}"/>
              </a:ext>
            </a:extLst>
          </p:cNvPr>
          <p:cNvSpPr>
            <a:spLocks noGrp="1"/>
          </p:cNvSpPr>
          <p:nvPr>
            <p:ph idx="1"/>
          </p:nvPr>
        </p:nvSpPr>
        <p:spPr>
          <a:xfrm>
            <a:off x="491524" y="971551"/>
            <a:ext cx="8172000" cy="3348000"/>
          </a:xfrm>
        </p:spPr>
        <p:txBody>
          <a:bodyPr/>
          <a:lstStyle/>
          <a:p>
            <a:pPr algn="just">
              <a:defRPr/>
            </a:pPr>
            <a:r>
              <a:rPr lang="en-US" dirty="0"/>
              <a:t>Research has shown that semantic relationships provide structure and improved interpretability</a:t>
            </a:r>
          </a:p>
          <a:p>
            <a:pPr algn="just">
              <a:defRPr/>
            </a:pPr>
            <a:endParaRPr lang="en-US" sz="900" dirty="0"/>
          </a:p>
          <a:p>
            <a:pPr algn="just">
              <a:defRPr/>
            </a:pPr>
            <a:r>
              <a:rPr lang="en-US" dirty="0"/>
              <a:t>Hence, we coined </a:t>
            </a:r>
            <a:r>
              <a:rPr lang="en-US" b="1" dirty="0">
                <a:solidFill>
                  <a:schemeClr val="accent1">
                    <a:lumMod val="50000"/>
                  </a:schemeClr>
                </a:solidFill>
              </a:rPr>
              <a:t>CF-IDF+ </a:t>
            </a:r>
            <a:r>
              <a:rPr lang="en-US" dirty="0">
                <a:solidFill>
                  <a:schemeClr val="tx1">
                    <a:lumMod val="65000"/>
                    <a:lumOff val="35000"/>
                  </a:schemeClr>
                </a:solidFill>
              </a:rPr>
              <a:t>[de Koning et al., 2018]</a:t>
            </a:r>
            <a:endParaRPr lang="en-US" dirty="0"/>
          </a:p>
          <a:p>
            <a:pPr algn="just">
              <a:defRPr/>
            </a:pPr>
            <a:endParaRPr lang="en-US" sz="900" dirty="0"/>
          </a:p>
          <a:p>
            <a:pPr algn="just">
              <a:defRPr/>
            </a:pPr>
            <a:endParaRPr lang="en-US" dirty="0"/>
          </a:p>
          <a:p>
            <a:pPr algn="just">
              <a:defRPr/>
            </a:pPr>
            <a:endParaRPr lang="en-US" dirty="0"/>
          </a:p>
          <a:p>
            <a:pPr algn="just">
              <a:defRPr/>
            </a:pPr>
            <a:endParaRPr lang="en-US" dirty="0"/>
          </a:p>
          <a:p>
            <a:pPr algn="just">
              <a:defRPr/>
            </a:pPr>
            <a:endParaRPr lang="en-US" dirty="0"/>
          </a:p>
        </p:txBody>
      </p:sp>
      <p:pic>
        <p:nvPicPr>
          <p:cNvPr id="11" name="Afbeelding 10">
            <a:extLst>
              <a:ext uri="{FF2B5EF4-FFF2-40B4-BE49-F238E27FC236}">
                <a16:creationId xmlns:a16="http://schemas.microsoft.com/office/drawing/2014/main" id="{504C4D3D-60F1-4621-849E-161C2D4C1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167" y="2314831"/>
            <a:ext cx="964406"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11">
            <a:extLst>
              <a:ext uri="{FF2B5EF4-FFF2-40B4-BE49-F238E27FC236}">
                <a16:creationId xmlns:a16="http://schemas.microsoft.com/office/drawing/2014/main" id="{273B72D8-6C59-4027-9F3D-32BDF156B18E}"/>
              </a:ext>
            </a:extLst>
          </p:cNvPr>
          <p:cNvSpPr txBox="1">
            <a:spLocks noChangeArrowheads="1"/>
          </p:cNvSpPr>
          <p:nvPr/>
        </p:nvSpPr>
        <p:spPr bwMode="auto">
          <a:xfrm>
            <a:off x="4529138" y="2505332"/>
            <a:ext cx="305633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FontTx/>
              <a:buNone/>
            </a:pPr>
            <a:r>
              <a:rPr lang="nl-NL" altLang="nl-NL" sz="1350" dirty="0">
                <a:latin typeface="+mn-lt"/>
              </a:rPr>
              <a:t>The </a:t>
            </a:r>
            <a:r>
              <a:rPr lang="nl-NL" altLang="nl-NL" sz="1350" b="1" dirty="0">
                <a:latin typeface="+mn-lt"/>
              </a:rPr>
              <a:t>black</a:t>
            </a:r>
            <a:r>
              <a:rPr lang="nl-NL" altLang="nl-NL" sz="1350" dirty="0">
                <a:solidFill>
                  <a:srgbClr val="3333CC"/>
                </a:solidFill>
                <a:latin typeface="+mn-lt"/>
              </a:rPr>
              <a:t> </a:t>
            </a:r>
            <a:r>
              <a:rPr lang="nl-NL" altLang="nl-NL" sz="1350" dirty="0" err="1">
                <a:latin typeface="+mn-lt"/>
              </a:rPr>
              <a:t>concepts</a:t>
            </a:r>
            <a:r>
              <a:rPr lang="nl-NL" altLang="nl-NL" sz="1350" dirty="0">
                <a:latin typeface="+mn-lt"/>
              </a:rPr>
              <a:t> have </a:t>
            </a:r>
            <a:r>
              <a:rPr lang="nl-NL" altLang="nl-NL" sz="1350" dirty="0" err="1">
                <a:latin typeface="+mn-lt"/>
              </a:rPr>
              <a:t>become</a:t>
            </a:r>
            <a:r>
              <a:rPr lang="nl-NL" altLang="nl-NL" sz="1350" dirty="0">
                <a:latin typeface="+mn-lt"/>
              </a:rPr>
              <a:t> </a:t>
            </a:r>
            <a:r>
              <a:rPr lang="nl-NL" altLang="nl-NL" sz="1350" dirty="0" err="1">
                <a:latin typeface="+mn-lt"/>
              </a:rPr>
              <a:t>less</a:t>
            </a:r>
            <a:r>
              <a:rPr lang="nl-NL" altLang="nl-NL" sz="1350" dirty="0">
                <a:latin typeface="+mn-lt"/>
              </a:rPr>
              <a:t> important </a:t>
            </a:r>
            <a:r>
              <a:rPr lang="nl-NL" altLang="nl-NL" sz="1350" dirty="0" err="1">
                <a:latin typeface="+mn-lt"/>
              </a:rPr>
              <a:t>due</a:t>
            </a:r>
            <a:r>
              <a:rPr lang="nl-NL" altLang="nl-NL" sz="1350" dirty="0">
                <a:latin typeface="+mn-lt"/>
              </a:rPr>
              <a:t> </a:t>
            </a:r>
            <a:r>
              <a:rPr lang="nl-NL" altLang="nl-NL" sz="1350" dirty="0" err="1">
                <a:latin typeface="+mn-lt"/>
              </a:rPr>
              <a:t>to</a:t>
            </a:r>
            <a:r>
              <a:rPr lang="nl-NL" altLang="nl-NL" sz="1350" dirty="0">
                <a:latin typeface="+mn-lt"/>
              </a:rPr>
              <a:t> </a:t>
            </a:r>
            <a:r>
              <a:rPr lang="nl-NL" altLang="nl-NL" sz="1350" dirty="0" err="1">
                <a:latin typeface="+mn-lt"/>
              </a:rPr>
              <a:t>their</a:t>
            </a:r>
            <a:r>
              <a:rPr lang="nl-NL" altLang="nl-NL" sz="1350" dirty="0">
                <a:latin typeface="+mn-lt"/>
              </a:rPr>
              <a:t> </a:t>
            </a:r>
            <a:r>
              <a:rPr lang="nl-NL" altLang="nl-NL" sz="1350" dirty="0" err="1">
                <a:latin typeface="+mn-lt"/>
              </a:rPr>
              <a:t>relationship</a:t>
            </a:r>
            <a:r>
              <a:rPr lang="nl-NL" altLang="nl-NL" sz="1350" dirty="0">
                <a:latin typeface="+mn-lt"/>
              </a:rPr>
              <a:t> </a:t>
            </a:r>
            <a:r>
              <a:rPr lang="nl-NL" altLang="nl-NL" sz="1350" dirty="0" err="1">
                <a:latin typeface="+mn-lt"/>
              </a:rPr>
              <a:t>with</a:t>
            </a:r>
            <a:r>
              <a:rPr lang="nl-NL" altLang="nl-NL" sz="1350" dirty="0">
                <a:latin typeface="+mn-lt"/>
              </a:rPr>
              <a:t> </a:t>
            </a:r>
            <a:r>
              <a:rPr lang="nl-NL" altLang="nl-NL" sz="1350" b="1" dirty="0">
                <a:solidFill>
                  <a:srgbClr val="D9BB85"/>
                </a:solidFill>
                <a:latin typeface="+mn-lt"/>
              </a:rPr>
              <a:t>beige</a:t>
            </a:r>
            <a:r>
              <a:rPr lang="nl-NL" altLang="nl-NL" sz="1350" b="1" dirty="0">
                <a:solidFill>
                  <a:srgbClr val="FF99CC"/>
                </a:solidFill>
                <a:latin typeface="+mn-lt"/>
              </a:rPr>
              <a:t> </a:t>
            </a:r>
            <a:r>
              <a:rPr lang="nl-NL" altLang="nl-NL" sz="1350" dirty="0" err="1">
                <a:latin typeface="+mn-lt"/>
              </a:rPr>
              <a:t>concepts</a:t>
            </a:r>
            <a:endParaRPr lang="nl-NL" altLang="nl-NL" sz="1350" dirty="0">
              <a:latin typeface="+mn-lt"/>
            </a:endParaRPr>
          </a:p>
        </p:txBody>
      </p:sp>
      <p:grpSp>
        <p:nvGrpSpPr>
          <p:cNvPr id="13" name="Groep 12">
            <a:extLst>
              <a:ext uri="{FF2B5EF4-FFF2-40B4-BE49-F238E27FC236}">
                <a16:creationId xmlns:a16="http://schemas.microsoft.com/office/drawing/2014/main" id="{3C0AC7AB-E3B3-4CB7-A4A7-FE651651D66A}"/>
              </a:ext>
            </a:extLst>
          </p:cNvPr>
          <p:cNvGrpSpPr>
            <a:grpSpLocks/>
          </p:cNvGrpSpPr>
          <p:nvPr/>
        </p:nvGrpSpPr>
        <p:grpSpPr bwMode="auto">
          <a:xfrm>
            <a:off x="3281363" y="2267207"/>
            <a:ext cx="1073944" cy="1163240"/>
            <a:chOff x="2851594" y="3030940"/>
            <a:chExt cx="1431086" cy="1550108"/>
          </a:xfrm>
        </p:grpSpPr>
        <p:pic>
          <p:nvPicPr>
            <p:cNvPr id="14348" name="Afbeelding 13">
              <a:extLst>
                <a:ext uri="{FF2B5EF4-FFF2-40B4-BE49-F238E27FC236}">
                  <a16:creationId xmlns:a16="http://schemas.microsoft.com/office/drawing/2014/main" id="{E4D25FF3-99BA-415E-B088-F6CE15AD5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594" y="3030940"/>
              <a:ext cx="642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Afbeelding 14">
              <a:extLst>
                <a:ext uri="{FF2B5EF4-FFF2-40B4-BE49-F238E27FC236}">
                  <a16:creationId xmlns:a16="http://schemas.microsoft.com/office/drawing/2014/main" id="{E3676117-5844-4538-BEAB-EC17A43049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3332" y="3861048"/>
              <a:ext cx="642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Afbeelding 15">
              <a:extLst>
                <a:ext uri="{FF2B5EF4-FFF2-40B4-BE49-F238E27FC236}">
                  <a16:creationId xmlns:a16="http://schemas.microsoft.com/office/drawing/2014/main" id="{B396534C-C12E-4D6D-AC51-C1E439BE9B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0013" y="3448698"/>
              <a:ext cx="642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ep 27">
            <a:extLst>
              <a:ext uri="{FF2B5EF4-FFF2-40B4-BE49-F238E27FC236}">
                <a16:creationId xmlns:a16="http://schemas.microsoft.com/office/drawing/2014/main" id="{FE9D66B0-DB38-4AA3-BCB6-F8930D9C100C}"/>
              </a:ext>
            </a:extLst>
          </p:cNvPr>
          <p:cNvGrpSpPr>
            <a:grpSpLocks/>
          </p:cNvGrpSpPr>
          <p:nvPr/>
        </p:nvGrpSpPr>
        <p:grpSpPr bwMode="auto">
          <a:xfrm>
            <a:off x="2066926" y="2980391"/>
            <a:ext cx="851297" cy="552450"/>
            <a:chOff x="1231415" y="3981451"/>
            <a:chExt cx="1135681" cy="736485"/>
          </a:xfrm>
        </p:grpSpPr>
        <p:pic>
          <p:nvPicPr>
            <p:cNvPr id="14345" name="Afbeelding 1">
              <a:extLst>
                <a:ext uri="{FF2B5EF4-FFF2-40B4-BE49-F238E27FC236}">
                  <a16:creationId xmlns:a16="http://schemas.microsoft.com/office/drawing/2014/main" id="{B12B7FF8-1E66-4AAF-A7F6-97A7135A6D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602" y="4653136"/>
              <a:ext cx="225391" cy="6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Vrije vorm: vorm 23">
              <a:extLst>
                <a:ext uri="{FF2B5EF4-FFF2-40B4-BE49-F238E27FC236}">
                  <a16:creationId xmlns:a16="http://schemas.microsoft.com/office/drawing/2014/main" id="{7D940E35-06E2-467C-91A3-A3487CD85029}"/>
                </a:ext>
              </a:extLst>
            </p:cNvPr>
            <p:cNvSpPr>
              <a:spLocks/>
            </p:cNvSpPr>
            <p:nvPr/>
          </p:nvSpPr>
          <p:spPr bwMode="auto">
            <a:xfrm>
              <a:off x="1231415" y="3981451"/>
              <a:ext cx="556655" cy="708044"/>
            </a:xfrm>
            <a:custGeom>
              <a:avLst/>
              <a:gdLst>
                <a:gd name="T0" fmla="*/ 423305 w 556655"/>
                <a:gd name="T1" fmla="*/ 0 h 708044"/>
                <a:gd name="T2" fmla="*/ 13730 w 556655"/>
                <a:gd name="T3" fmla="*/ 425450 h 708044"/>
                <a:gd name="T4" fmla="*/ 556655 w 556655"/>
                <a:gd name="T5" fmla="*/ 708025 h 708044"/>
                <a:gd name="T6" fmla="*/ 0 60000 65536"/>
                <a:gd name="T7" fmla="*/ 0 60000 65536"/>
                <a:gd name="T8" fmla="*/ 0 60000 65536"/>
              </a:gdLst>
              <a:ahLst/>
              <a:cxnLst>
                <a:cxn ang="T6">
                  <a:pos x="T0" y="T1"/>
                </a:cxn>
                <a:cxn ang="T7">
                  <a:pos x="T2" y="T3"/>
                </a:cxn>
                <a:cxn ang="T8">
                  <a:pos x="T4" y="T5"/>
                </a:cxn>
              </a:cxnLst>
              <a:rect l="0" t="0" r="r" b="b"/>
              <a:pathLst>
                <a:path w="556655" h="708044">
                  <a:moveTo>
                    <a:pt x="423305" y="0"/>
                  </a:moveTo>
                  <a:cubicBezTo>
                    <a:pt x="-62470" y="153458"/>
                    <a:pt x="-8495" y="307446"/>
                    <a:pt x="13730" y="425450"/>
                  </a:cubicBezTo>
                  <a:cubicBezTo>
                    <a:pt x="35955" y="543454"/>
                    <a:pt x="289955" y="710141"/>
                    <a:pt x="556655" y="708025"/>
                  </a:cubicBezTo>
                </a:path>
              </a:pathLst>
            </a:custGeom>
            <a:noFill/>
            <a:ln w="19050" cap="flat" cmpd="sng" algn="ctr">
              <a:solidFill>
                <a:schemeClr val="tx1"/>
              </a:solidFill>
              <a:prstDash val="sys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NL" sz="1350"/>
            </a:p>
          </p:txBody>
        </p:sp>
        <p:sp>
          <p:nvSpPr>
            <p:cNvPr id="14347" name="Vrije vorm: vorm 25">
              <a:extLst>
                <a:ext uri="{FF2B5EF4-FFF2-40B4-BE49-F238E27FC236}">
                  <a16:creationId xmlns:a16="http://schemas.microsoft.com/office/drawing/2014/main" id="{952876B7-02D9-45C7-ABDE-814F30FC61B6}"/>
                </a:ext>
              </a:extLst>
            </p:cNvPr>
            <p:cNvSpPr>
              <a:spLocks/>
            </p:cNvSpPr>
            <p:nvPr/>
          </p:nvSpPr>
          <p:spPr bwMode="auto">
            <a:xfrm>
              <a:off x="1977526" y="4283075"/>
              <a:ext cx="389570" cy="403225"/>
            </a:xfrm>
            <a:custGeom>
              <a:avLst/>
              <a:gdLst>
                <a:gd name="T0" fmla="*/ 76699 w 389570"/>
                <a:gd name="T1" fmla="*/ 0 h 403225"/>
                <a:gd name="T2" fmla="*/ 73524 w 389570"/>
                <a:gd name="T3" fmla="*/ 133350 h 403225"/>
                <a:gd name="T4" fmla="*/ 387849 w 389570"/>
                <a:gd name="T5" fmla="*/ 219075 h 403225"/>
                <a:gd name="T6" fmla="*/ 40186 w 389570"/>
                <a:gd name="T7" fmla="*/ 403225 h 403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9570" h="403225">
                  <a:moveTo>
                    <a:pt x="76699" y="0"/>
                  </a:moveTo>
                  <a:cubicBezTo>
                    <a:pt x="101570" y="11642"/>
                    <a:pt x="-105334" y="179388"/>
                    <a:pt x="73524" y="133350"/>
                  </a:cubicBezTo>
                  <a:cubicBezTo>
                    <a:pt x="404782" y="103187"/>
                    <a:pt x="393405" y="174096"/>
                    <a:pt x="387849" y="219075"/>
                  </a:cubicBezTo>
                  <a:cubicBezTo>
                    <a:pt x="382293" y="264054"/>
                    <a:pt x="219309" y="398727"/>
                    <a:pt x="40186" y="403225"/>
                  </a:cubicBezTo>
                </a:path>
              </a:pathLst>
            </a:custGeom>
            <a:noFill/>
            <a:ln w="19050" cap="flat" cmpd="sng" algn="ctr">
              <a:solidFill>
                <a:schemeClr val="tx1"/>
              </a:solidFill>
              <a:prstDash val="sys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NL" sz="1350"/>
            </a:p>
          </p:txBody>
        </p:sp>
      </p:grpSp>
      <p:sp>
        <p:nvSpPr>
          <p:cNvPr id="2" name="Tijdelijke aanduiding voor voettekst 1">
            <a:extLst>
              <a:ext uri="{FF2B5EF4-FFF2-40B4-BE49-F238E27FC236}">
                <a16:creationId xmlns:a16="http://schemas.microsoft.com/office/drawing/2014/main" id="{7E647FE9-9756-4356-9B7C-125CE6CEA7CB}"/>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Introduction (5)</a:t>
            </a:r>
          </a:p>
        </p:txBody>
      </p:sp>
      <p:sp>
        <p:nvSpPr>
          <p:cNvPr id="6" name="Tijdelijke aanduiding voor inhoud 5"/>
          <p:cNvSpPr>
            <a:spLocks noGrp="1"/>
          </p:cNvSpPr>
          <p:nvPr>
            <p:ph idx="1"/>
          </p:nvPr>
        </p:nvSpPr>
        <p:spPr/>
        <p:txBody>
          <a:bodyPr/>
          <a:lstStyle/>
          <a:p>
            <a:r>
              <a:rPr lang="en-US" dirty="0"/>
              <a:t>News items contain many named entities</a:t>
            </a:r>
          </a:p>
          <a:p>
            <a:endParaRPr lang="en-US" dirty="0"/>
          </a:p>
          <a:p>
            <a:r>
              <a:rPr lang="en-US" dirty="0"/>
              <a:t>Concept-based recommenders such as CF-IDF+ neglect entities that are not present in their underlying ontologies</a:t>
            </a:r>
          </a:p>
          <a:p>
            <a:endParaRPr lang="en-US" dirty="0"/>
          </a:p>
          <a:p>
            <a:r>
              <a:rPr lang="en-US" dirty="0"/>
              <a:t>Solution: use                 page-counts for those entities not covered by ontologies</a:t>
            </a:r>
          </a:p>
          <a:p>
            <a:endParaRPr lang="en-US" sz="900" dirty="0"/>
          </a:p>
          <a:p>
            <a:r>
              <a:rPr lang="en-US" dirty="0"/>
              <a:t>The </a:t>
            </a:r>
            <a:r>
              <a:rPr lang="en-US" b="1" dirty="0">
                <a:solidFill>
                  <a:schemeClr val="accent1">
                    <a:lumMod val="50000"/>
                  </a:schemeClr>
                </a:solidFill>
              </a:rPr>
              <a:t>Bing-CF-IDF+</a:t>
            </a:r>
            <a:r>
              <a:rPr lang="en-US" dirty="0"/>
              <a:t> recommender is implemented in </a:t>
            </a:r>
            <a:r>
              <a:rPr lang="en-US" b="1" dirty="0" err="1">
                <a:solidFill>
                  <a:schemeClr val="accent1">
                    <a:lumMod val="50000"/>
                  </a:schemeClr>
                </a:solidFill>
              </a:rPr>
              <a:t>Ceryx</a:t>
            </a:r>
            <a:r>
              <a:rPr lang="en-US" dirty="0"/>
              <a:t> (an extension to </a:t>
            </a:r>
            <a:r>
              <a:rPr lang="en-US" b="1" dirty="0">
                <a:solidFill>
                  <a:schemeClr val="accent1">
                    <a:lumMod val="50000"/>
                  </a:schemeClr>
                </a:solidFill>
              </a:rPr>
              <a:t>Hermes</a:t>
            </a:r>
            <a:r>
              <a:rPr lang="en-US" dirty="0"/>
              <a:t> </a:t>
            </a:r>
            <a:r>
              <a:rPr lang="en-US" dirty="0">
                <a:solidFill>
                  <a:schemeClr val="tx1">
                    <a:lumMod val="65000"/>
                    <a:lumOff val="35000"/>
                  </a:schemeClr>
                </a:solidFill>
              </a:rPr>
              <a:t>[</a:t>
            </a:r>
            <a:r>
              <a:rPr lang="en-US" dirty="0" err="1">
                <a:solidFill>
                  <a:schemeClr val="tx1">
                    <a:lumMod val="65000"/>
                    <a:lumOff val="35000"/>
                  </a:schemeClr>
                </a:solidFill>
              </a:rPr>
              <a:t>Frasincar</a:t>
            </a:r>
            <a:r>
              <a:rPr lang="en-US" dirty="0">
                <a:solidFill>
                  <a:schemeClr val="tx1">
                    <a:lumMod val="65000"/>
                    <a:lumOff val="35000"/>
                  </a:schemeClr>
                </a:solidFill>
              </a:rPr>
              <a:t> et al., 2009]</a:t>
            </a:r>
            <a:r>
              <a:rPr lang="en-US" dirty="0"/>
              <a:t>, a news processing framework)</a:t>
            </a:r>
          </a:p>
          <a:p>
            <a:pPr marL="0" indent="0">
              <a:buNone/>
            </a:pPr>
            <a:endParaRPr lang="en-US" dirty="0"/>
          </a:p>
        </p:txBody>
      </p:sp>
      <p:sp>
        <p:nvSpPr>
          <p:cNvPr id="2" name="Tijdelijke aanduiding voor voettekst 1">
            <a:extLst>
              <a:ext uri="{FF2B5EF4-FFF2-40B4-BE49-F238E27FC236}">
                <a16:creationId xmlns:a16="http://schemas.microsoft.com/office/drawing/2014/main" id="{432AA441-A31C-48FF-8AE9-89CFA1310014}"/>
              </a:ext>
            </a:extLst>
          </p:cNvPr>
          <p:cNvSpPr>
            <a:spLocks noGrp="1"/>
          </p:cNvSpPr>
          <p:nvPr>
            <p:ph type="ftr" sz="quarter" idx="11"/>
          </p:nvPr>
        </p:nvSpPr>
        <p:spPr/>
        <p:txBody>
          <a:bodyPr/>
          <a:lstStyle/>
          <a:p>
            <a:r>
              <a:rPr lang="en-US" dirty="0"/>
              <a:t>31st International Conference on Advanced Information Systems Engineering (CAISE 2019)</a:t>
            </a:r>
            <a:endParaRPr lang="nl-NL" dirty="0"/>
          </a:p>
        </p:txBody>
      </p:sp>
      <p:pic>
        <p:nvPicPr>
          <p:cNvPr id="2050" name="Picture 2" descr="Afbeeldingsresultaat voor bing logo">
            <a:extLst>
              <a:ext uri="{FF2B5EF4-FFF2-40B4-BE49-F238E27FC236}">
                <a16:creationId xmlns:a16="http://schemas.microsoft.com/office/drawing/2014/main" id="{3FB100E1-587F-49F5-96B7-69157A8A7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1" y="2430160"/>
            <a:ext cx="726230" cy="293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E5E17E78-5270-470C-AF8D-4F94E6CB5F1B}"/>
              </a:ext>
            </a:extLst>
          </p:cNvPr>
          <p:cNvSpPr>
            <a:spLocks noGrp="1" noChangeArrowheads="1"/>
          </p:cNvSpPr>
          <p:nvPr>
            <p:ph type="title"/>
          </p:nvPr>
        </p:nvSpPr>
        <p:spPr/>
        <p:txBody>
          <a:bodyPr/>
          <a:lstStyle/>
          <a:p>
            <a:r>
              <a:rPr lang="en-US" altLang="nl-NL" dirty="0"/>
              <a:t>Introduction (6)</a:t>
            </a:r>
          </a:p>
        </p:txBody>
      </p:sp>
      <p:sp>
        <p:nvSpPr>
          <p:cNvPr id="3" name="Tijdelijke aanduiding voor inhoud 2">
            <a:extLst>
              <a:ext uri="{FF2B5EF4-FFF2-40B4-BE49-F238E27FC236}">
                <a16:creationId xmlns:a16="http://schemas.microsoft.com/office/drawing/2014/main" id="{D984436E-99F0-4D3F-B196-0496F21CCC9D}"/>
              </a:ext>
            </a:extLst>
          </p:cNvPr>
          <p:cNvSpPr>
            <a:spLocks noGrp="1"/>
          </p:cNvSpPr>
          <p:nvPr>
            <p:ph idx="1"/>
          </p:nvPr>
        </p:nvSpPr>
        <p:spPr/>
        <p:txBody>
          <a:bodyPr/>
          <a:lstStyle/>
          <a:p>
            <a:pPr algn="just">
              <a:defRPr/>
            </a:pPr>
            <a:r>
              <a:rPr lang="en-US" dirty="0"/>
              <a:t>Earlier work has been done:</a:t>
            </a:r>
          </a:p>
          <a:p>
            <a:pPr lvl="1" algn="just">
              <a:defRPr/>
            </a:pPr>
            <a:r>
              <a:rPr lang="en-US" sz="1600" dirty="0"/>
              <a:t>CF-IDF-like methods: </a:t>
            </a:r>
            <a:r>
              <a:rPr lang="en-US" sz="1600" dirty="0">
                <a:solidFill>
                  <a:schemeClr val="tx1">
                    <a:lumMod val="65000"/>
                    <a:lumOff val="35000"/>
                  </a:schemeClr>
                </a:solidFill>
              </a:rPr>
              <a:t>[</a:t>
            </a:r>
            <a:r>
              <a:rPr lang="en-US" sz="1600" dirty="0" err="1">
                <a:solidFill>
                  <a:schemeClr val="tx1">
                    <a:lumMod val="65000"/>
                    <a:lumOff val="35000"/>
                  </a:schemeClr>
                </a:solidFill>
              </a:rPr>
              <a:t>Baziz</a:t>
            </a:r>
            <a:r>
              <a:rPr lang="en-US" sz="1600" dirty="0">
                <a:solidFill>
                  <a:schemeClr val="tx1">
                    <a:lumMod val="65000"/>
                    <a:lumOff val="35000"/>
                  </a:schemeClr>
                </a:solidFill>
              </a:rPr>
              <a:t> et al., 2005]</a:t>
            </a:r>
            <a:r>
              <a:rPr lang="en-US" sz="1600" dirty="0"/>
              <a:t>, </a:t>
            </a:r>
            <a:r>
              <a:rPr lang="en-US" sz="1600" dirty="0">
                <a:solidFill>
                  <a:schemeClr val="tx1">
                    <a:lumMod val="65000"/>
                    <a:lumOff val="35000"/>
                  </a:schemeClr>
                </a:solidFill>
              </a:rPr>
              <a:t>[Yan and Li, 2007]</a:t>
            </a:r>
          </a:p>
          <a:p>
            <a:pPr lvl="1" algn="just">
              <a:defRPr/>
            </a:pPr>
            <a:r>
              <a:rPr lang="en-US" sz="1600" dirty="0"/>
              <a:t>Frameworks: </a:t>
            </a:r>
            <a:r>
              <a:rPr lang="en-US" sz="1600" dirty="0" err="1"/>
              <a:t>OntoSeek</a:t>
            </a:r>
            <a:r>
              <a:rPr lang="en-US" sz="1600" dirty="0"/>
              <a:t> </a:t>
            </a:r>
            <a:r>
              <a:rPr lang="en-US" sz="1600" dirty="0">
                <a:solidFill>
                  <a:schemeClr val="tx1">
                    <a:lumMod val="65000"/>
                    <a:lumOff val="35000"/>
                  </a:schemeClr>
                </a:solidFill>
              </a:rPr>
              <a:t>[</a:t>
            </a:r>
            <a:r>
              <a:rPr lang="en-US" sz="1600" dirty="0" err="1">
                <a:solidFill>
                  <a:schemeClr val="tx1">
                    <a:lumMod val="65000"/>
                    <a:lumOff val="35000"/>
                  </a:schemeClr>
                </a:solidFill>
              </a:rPr>
              <a:t>Guarino</a:t>
            </a:r>
            <a:r>
              <a:rPr lang="en-US" sz="1600" dirty="0">
                <a:solidFill>
                  <a:schemeClr val="tx1">
                    <a:lumMod val="65000"/>
                    <a:lumOff val="35000"/>
                  </a:schemeClr>
                </a:solidFill>
              </a:rPr>
              <a:t> et al., 1999]</a:t>
            </a:r>
            <a:r>
              <a:rPr lang="en-US" sz="1600" dirty="0"/>
              <a:t>, Quickstep </a:t>
            </a:r>
            <a:r>
              <a:rPr lang="en-US" sz="1600" dirty="0">
                <a:solidFill>
                  <a:schemeClr val="tx1">
                    <a:lumMod val="65000"/>
                    <a:lumOff val="35000"/>
                  </a:schemeClr>
                </a:solidFill>
              </a:rPr>
              <a:t>[Middleton et al., 2004]</a:t>
            </a:r>
            <a:r>
              <a:rPr lang="en-US" sz="1600" dirty="0"/>
              <a:t>, </a:t>
            </a:r>
            <a:r>
              <a:rPr lang="en-US" sz="1600" dirty="0" err="1"/>
              <a:t>News@hand</a:t>
            </a:r>
            <a:r>
              <a:rPr lang="en-US" sz="1600" dirty="0"/>
              <a:t> </a:t>
            </a:r>
            <a:r>
              <a:rPr lang="en-US" sz="1600" dirty="0">
                <a:solidFill>
                  <a:schemeClr val="tx1">
                    <a:lumMod val="65000"/>
                    <a:lumOff val="35000"/>
                  </a:schemeClr>
                </a:solidFill>
              </a:rPr>
              <a:t>[</a:t>
            </a:r>
            <a:r>
              <a:rPr lang="en-US" sz="1600" dirty="0" err="1">
                <a:solidFill>
                  <a:schemeClr val="tx1">
                    <a:lumMod val="65000"/>
                    <a:lumOff val="35000"/>
                  </a:schemeClr>
                </a:solidFill>
              </a:rPr>
              <a:t>Cantador</a:t>
            </a:r>
            <a:r>
              <a:rPr lang="en-US" sz="1600" dirty="0">
                <a:solidFill>
                  <a:schemeClr val="tx1">
                    <a:lumMod val="65000"/>
                    <a:lumOff val="35000"/>
                  </a:schemeClr>
                </a:solidFill>
              </a:rPr>
              <a:t> et al., 2008]</a:t>
            </a:r>
          </a:p>
          <a:p>
            <a:pPr algn="just">
              <a:defRPr/>
            </a:pPr>
            <a:endParaRPr lang="en-US" sz="900" dirty="0"/>
          </a:p>
          <a:p>
            <a:pPr algn="just">
              <a:defRPr/>
            </a:pPr>
            <a:r>
              <a:rPr lang="en-US" dirty="0"/>
              <a:t>Although some work shows overlap:</a:t>
            </a:r>
          </a:p>
          <a:p>
            <a:pPr lvl="1" algn="just">
              <a:defRPr/>
            </a:pPr>
            <a:r>
              <a:rPr lang="en-US" sz="1600" dirty="0"/>
              <a:t>Methods are not thoroughly compared with TF-IDF</a:t>
            </a:r>
          </a:p>
          <a:p>
            <a:pPr lvl="1" algn="just">
              <a:defRPr/>
            </a:pPr>
            <a:r>
              <a:rPr lang="en-US" sz="1600" dirty="0"/>
              <a:t>Often, WSD and synonym handling is lacking</a:t>
            </a:r>
          </a:p>
        </p:txBody>
      </p:sp>
      <p:sp>
        <p:nvSpPr>
          <p:cNvPr id="2" name="Tijdelijke aanduiding voor voettekst 1">
            <a:extLst>
              <a:ext uri="{FF2B5EF4-FFF2-40B4-BE49-F238E27FC236}">
                <a16:creationId xmlns:a16="http://schemas.microsoft.com/office/drawing/2014/main" id="{77C0C665-F4E6-45EF-80A9-C8C24EA43AD5}"/>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E033C-DFB7-4A5C-8F8C-E59D6723742B}"/>
              </a:ext>
            </a:extLst>
          </p:cNvPr>
          <p:cNvSpPr>
            <a:spLocks noGrp="1"/>
          </p:cNvSpPr>
          <p:nvPr>
            <p:ph type="title"/>
          </p:nvPr>
        </p:nvSpPr>
        <p:spPr/>
        <p:txBody>
          <a:bodyPr/>
          <a:lstStyle/>
          <a:p>
            <a:r>
              <a:rPr lang="nl-NL" dirty="0"/>
              <a:t>TF-IDF</a:t>
            </a:r>
          </a:p>
        </p:txBody>
      </p:sp>
      <p:sp>
        <p:nvSpPr>
          <p:cNvPr id="3" name="Tijdelijke aanduiding voor inhoud 2">
            <a:extLst>
              <a:ext uri="{FF2B5EF4-FFF2-40B4-BE49-F238E27FC236}">
                <a16:creationId xmlns:a16="http://schemas.microsoft.com/office/drawing/2014/main" id="{01D041F1-5590-4296-914C-B4D15396D94A}"/>
              </a:ext>
            </a:extLst>
          </p:cNvPr>
          <p:cNvSpPr>
            <a:spLocks noGrp="1"/>
          </p:cNvSpPr>
          <p:nvPr>
            <p:ph idx="1"/>
          </p:nvPr>
        </p:nvSpPr>
        <p:spPr>
          <a:xfrm>
            <a:off x="491524" y="971551"/>
            <a:ext cx="8172000" cy="3348000"/>
          </a:xfrm>
        </p:spPr>
        <p:txBody>
          <a:bodyPr/>
          <a:lstStyle/>
          <a:p>
            <a:pPr algn="just"/>
            <a:r>
              <a:rPr lang="en-US" altLang="nl-NL" dirty="0"/>
              <a:t>Term Frequency: the occurrence of a term </a:t>
            </a:r>
            <a:r>
              <a:rPr lang="en-US" altLang="nl-NL" i="1" dirty="0" err="1">
                <a:latin typeface="Times New Roman" panose="02020603050405020304" pitchFamily="18" charset="0"/>
                <a:cs typeface="Times New Roman" panose="02020603050405020304" pitchFamily="18" charset="0"/>
              </a:rPr>
              <a:t>t</a:t>
            </a:r>
            <a:r>
              <a:rPr lang="en-US" altLang="nl-NL" i="1" baseline="-25000" dirty="0" err="1">
                <a:latin typeface="Times New Roman" panose="02020603050405020304" pitchFamily="18" charset="0"/>
                <a:cs typeface="Times New Roman" panose="02020603050405020304" pitchFamily="18" charset="0"/>
              </a:rPr>
              <a:t>i</a:t>
            </a:r>
            <a:r>
              <a:rPr lang="en-US" altLang="nl-NL" dirty="0"/>
              <a:t> in a document </a:t>
            </a:r>
            <a:r>
              <a:rPr lang="en-US" altLang="nl-NL" i="1" dirty="0" err="1">
                <a:latin typeface="Times New Roman" panose="02020603050405020304" pitchFamily="18" charset="0"/>
                <a:cs typeface="Times New Roman" panose="02020603050405020304" pitchFamily="18" charset="0"/>
              </a:rPr>
              <a:t>d</a:t>
            </a:r>
            <a:r>
              <a:rPr lang="en-US" altLang="nl-NL" i="1" baseline="-25000" dirty="0" err="1">
                <a:latin typeface="Times New Roman" panose="02020603050405020304" pitchFamily="18" charset="0"/>
                <a:cs typeface="Times New Roman" panose="02020603050405020304" pitchFamily="18" charset="0"/>
              </a:rPr>
              <a:t>j</a:t>
            </a:r>
            <a:r>
              <a:rPr lang="en-US" altLang="nl-NL" dirty="0"/>
              <a:t>, i.e.,</a:t>
            </a:r>
          </a:p>
          <a:p>
            <a:pPr algn="just"/>
            <a:endParaRPr lang="en-US" altLang="nl-NL" dirty="0"/>
          </a:p>
          <a:p>
            <a:pPr algn="just"/>
            <a:endParaRPr lang="en-US" altLang="nl-NL" dirty="0"/>
          </a:p>
          <a:p>
            <a:pPr algn="just"/>
            <a:endParaRPr lang="en-US" altLang="nl-NL" sz="600" dirty="0"/>
          </a:p>
          <a:p>
            <a:pPr algn="just"/>
            <a:r>
              <a:rPr lang="en-US" altLang="nl-NL" dirty="0"/>
              <a:t>Inverse Document Frequency: the occurrence of a term </a:t>
            </a:r>
            <a:r>
              <a:rPr lang="en-US" altLang="nl-NL" i="1" dirty="0" err="1">
                <a:latin typeface="Times New Roman" panose="02020603050405020304" pitchFamily="18" charset="0"/>
                <a:cs typeface="Times New Roman" panose="02020603050405020304" pitchFamily="18" charset="0"/>
              </a:rPr>
              <a:t>t</a:t>
            </a:r>
            <a:r>
              <a:rPr lang="en-US" altLang="nl-NL" i="1" baseline="-25000" dirty="0" err="1">
                <a:latin typeface="Times New Roman" panose="02020603050405020304" pitchFamily="18" charset="0"/>
                <a:cs typeface="Times New Roman" panose="02020603050405020304" pitchFamily="18" charset="0"/>
              </a:rPr>
              <a:t>i</a:t>
            </a:r>
            <a:r>
              <a:rPr lang="en-US" altLang="nl-NL" dirty="0"/>
              <a:t> in a set of documents </a:t>
            </a:r>
            <a:r>
              <a:rPr lang="en-US" altLang="nl-NL" i="1" dirty="0">
                <a:latin typeface="Times New Roman" panose="02020603050405020304" pitchFamily="18" charset="0"/>
                <a:cs typeface="Times New Roman" panose="02020603050405020304" pitchFamily="18" charset="0"/>
              </a:rPr>
              <a:t>D</a:t>
            </a:r>
            <a:r>
              <a:rPr lang="en-US" altLang="nl-NL" dirty="0"/>
              <a:t>:</a:t>
            </a:r>
          </a:p>
          <a:p>
            <a:pPr algn="just"/>
            <a:endParaRPr lang="en-US" altLang="nl-NL" dirty="0"/>
          </a:p>
          <a:p>
            <a:pPr algn="just"/>
            <a:endParaRPr lang="en-US" altLang="nl-NL" sz="1400" dirty="0"/>
          </a:p>
          <a:p>
            <a:pPr algn="just"/>
            <a:endParaRPr lang="en-US" altLang="nl-NL" sz="900" dirty="0"/>
          </a:p>
          <a:p>
            <a:pPr algn="just"/>
            <a:r>
              <a:rPr lang="en-US" altLang="nl-NL" dirty="0"/>
              <a:t>And hence</a:t>
            </a:r>
          </a:p>
          <a:p>
            <a:endParaRPr lang="nl-NL" dirty="0"/>
          </a:p>
        </p:txBody>
      </p:sp>
      <p:sp>
        <p:nvSpPr>
          <p:cNvPr id="4" name="Tijdelijke aanduiding voor voettekst 3">
            <a:extLst>
              <a:ext uri="{FF2B5EF4-FFF2-40B4-BE49-F238E27FC236}">
                <a16:creationId xmlns:a16="http://schemas.microsoft.com/office/drawing/2014/main" id="{A2FC121E-5C77-4BC1-9F58-4428C62BA9E9}"/>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graphicFrame>
        <p:nvGraphicFramePr>
          <p:cNvPr id="5" name="Object 2">
            <a:extLst>
              <a:ext uri="{FF2B5EF4-FFF2-40B4-BE49-F238E27FC236}">
                <a16:creationId xmlns:a16="http://schemas.microsoft.com/office/drawing/2014/main" id="{E7E24511-264F-4690-8D95-D22AD161DA23}"/>
              </a:ext>
            </a:extLst>
          </p:cNvPr>
          <p:cNvGraphicFramePr>
            <a:graphicFrameLocks noChangeAspect="1"/>
          </p:cNvGraphicFramePr>
          <p:nvPr>
            <p:extLst>
              <p:ext uri="{D42A27DB-BD31-4B8C-83A1-F6EECF244321}">
                <p14:modId xmlns:p14="http://schemas.microsoft.com/office/powerpoint/2010/main" val="3107786854"/>
              </p:ext>
            </p:extLst>
          </p:nvPr>
        </p:nvGraphicFramePr>
        <p:xfrm>
          <a:off x="658006" y="1195388"/>
          <a:ext cx="1372707" cy="756000"/>
        </p:xfrm>
        <a:graphic>
          <a:graphicData uri="http://schemas.openxmlformats.org/presentationml/2006/ole">
            <mc:AlternateContent xmlns:mc="http://schemas.openxmlformats.org/markup-compatibility/2006">
              <mc:Choice xmlns:v="urn:schemas-microsoft-com:vml" Requires="v">
                <p:oleObj spid="_x0000_s12332" name="Vergelijking" r:id="rId4" imgW="876300" imgH="482600" progId="Equation.3">
                  <p:embed/>
                </p:oleObj>
              </mc:Choice>
              <mc:Fallback>
                <p:oleObj name="Vergelijking" r:id="rId4" imgW="876300" imgH="482600" progId="Equation.3">
                  <p:embed/>
                  <p:pic>
                    <p:nvPicPr>
                      <p:cNvPr id="17413" name="Object 2">
                        <a:extLst>
                          <a:ext uri="{FF2B5EF4-FFF2-40B4-BE49-F238E27FC236}">
                            <a16:creationId xmlns:a16="http://schemas.microsoft.com/office/drawing/2014/main" id="{D21906B7-E3DE-423C-9C92-1EA41EF987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06" y="1195388"/>
                        <a:ext cx="1372707" cy="756000"/>
                      </a:xfrm>
                      <a:prstGeom prst="rect">
                        <a:avLst/>
                      </a:prstGeom>
                      <a:noFill/>
                      <a:ln>
                        <a:noFill/>
                      </a:ln>
                      <a:effectLst/>
                    </p:spPr>
                  </p:pic>
                </p:oleObj>
              </mc:Fallback>
            </mc:AlternateContent>
          </a:graphicData>
        </a:graphic>
      </p:graphicFrame>
      <p:graphicFrame>
        <p:nvGraphicFramePr>
          <p:cNvPr id="6" name="Object 3">
            <a:extLst>
              <a:ext uri="{FF2B5EF4-FFF2-40B4-BE49-F238E27FC236}">
                <a16:creationId xmlns:a16="http://schemas.microsoft.com/office/drawing/2014/main" id="{7B1E241B-0CA5-42A2-94E8-131036940A2C}"/>
              </a:ext>
            </a:extLst>
          </p:cNvPr>
          <p:cNvGraphicFramePr>
            <a:graphicFrameLocks noChangeAspect="1"/>
          </p:cNvGraphicFramePr>
          <p:nvPr>
            <p:extLst>
              <p:ext uri="{D42A27DB-BD31-4B8C-83A1-F6EECF244321}">
                <p14:modId xmlns:p14="http://schemas.microsoft.com/office/powerpoint/2010/main" val="2210797343"/>
              </p:ext>
            </p:extLst>
          </p:nvPr>
        </p:nvGraphicFramePr>
        <p:xfrm>
          <a:off x="623080" y="2397125"/>
          <a:ext cx="2447117" cy="777600"/>
        </p:xfrm>
        <a:graphic>
          <a:graphicData uri="http://schemas.openxmlformats.org/presentationml/2006/ole">
            <mc:AlternateContent xmlns:mc="http://schemas.openxmlformats.org/markup-compatibility/2006">
              <mc:Choice xmlns:v="urn:schemas-microsoft-com:vml" Requires="v">
                <p:oleObj spid="_x0000_s12333" name="Vergelijking" r:id="rId6" imgW="1396394" imgH="444307" progId="Equation.3">
                  <p:embed/>
                </p:oleObj>
              </mc:Choice>
              <mc:Fallback>
                <p:oleObj name="Vergelijking" r:id="rId6" imgW="1396394" imgH="444307" progId="Equation.3">
                  <p:embed/>
                  <p:pic>
                    <p:nvPicPr>
                      <p:cNvPr id="17414" name="Object 3">
                        <a:extLst>
                          <a:ext uri="{FF2B5EF4-FFF2-40B4-BE49-F238E27FC236}">
                            <a16:creationId xmlns:a16="http://schemas.microsoft.com/office/drawing/2014/main" id="{A41C6F5A-87B5-4CB6-AC9A-581885835D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080" y="2397125"/>
                        <a:ext cx="2447117" cy="777600"/>
                      </a:xfrm>
                      <a:prstGeom prst="rect">
                        <a:avLst/>
                      </a:prstGeom>
                      <a:noFill/>
                      <a:ln>
                        <a:noFill/>
                      </a:ln>
                      <a:effectLst/>
                    </p:spPr>
                  </p:pic>
                </p:oleObj>
              </mc:Fallback>
            </mc:AlternateContent>
          </a:graphicData>
        </a:graphic>
      </p:graphicFrame>
      <p:graphicFrame>
        <p:nvGraphicFramePr>
          <p:cNvPr id="7" name="Object 5">
            <a:extLst>
              <a:ext uri="{FF2B5EF4-FFF2-40B4-BE49-F238E27FC236}">
                <a16:creationId xmlns:a16="http://schemas.microsoft.com/office/drawing/2014/main" id="{5A9E3755-70C3-4B7B-B330-E5DBD034B662}"/>
              </a:ext>
            </a:extLst>
          </p:cNvPr>
          <p:cNvGraphicFramePr>
            <a:graphicFrameLocks noChangeAspect="1"/>
          </p:cNvGraphicFramePr>
          <p:nvPr>
            <p:extLst>
              <p:ext uri="{D42A27DB-BD31-4B8C-83A1-F6EECF244321}">
                <p14:modId xmlns:p14="http://schemas.microsoft.com/office/powerpoint/2010/main" val="3760262240"/>
              </p:ext>
            </p:extLst>
          </p:nvPr>
        </p:nvGraphicFramePr>
        <p:xfrm>
          <a:off x="640543" y="3557588"/>
          <a:ext cx="2145541" cy="424800"/>
        </p:xfrm>
        <a:graphic>
          <a:graphicData uri="http://schemas.openxmlformats.org/presentationml/2006/ole">
            <mc:AlternateContent xmlns:mc="http://schemas.openxmlformats.org/markup-compatibility/2006">
              <mc:Choice xmlns:v="urn:schemas-microsoft-com:vml" Requires="v">
                <p:oleObj spid="_x0000_s12334" name="Vergelijking" r:id="rId8" imgW="1218671" imgH="241195" progId="Equation.3">
                  <p:embed/>
                </p:oleObj>
              </mc:Choice>
              <mc:Fallback>
                <p:oleObj name="Vergelijking" r:id="rId8" imgW="1218671" imgH="241195" progId="Equation.3">
                  <p:embed/>
                  <p:pic>
                    <p:nvPicPr>
                      <p:cNvPr id="17415" name="Object 5">
                        <a:extLst>
                          <a:ext uri="{FF2B5EF4-FFF2-40B4-BE49-F238E27FC236}">
                            <a16:creationId xmlns:a16="http://schemas.microsoft.com/office/drawing/2014/main" id="{7584B468-FD01-4520-903D-5BC0F35E13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543" y="3557588"/>
                        <a:ext cx="2145541" cy="424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99738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E033C-DFB7-4A5C-8F8C-E59D6723742B}"/>
              </a:ext>
            </a:extLst>
          </p:cNvPr>
          <p:cNvSpPr>
            <a:spLocks noGrp="1"/>
          </p:cNvSpPr>
          <p:nvPr>
            <p:ph type="title"/>
          </p:nvPr>
        </p:nvSpPr>
        <p:spPr/>
        <p:txBody>
          <a:bodyPr/>
          <a:lstStyle/>
          <a:p>
            <a:r>
              <a:rPr lang="nl-NL" dirty="0"/>
              <a:t>CF-IDF</a:t>
            </a:r>
          </a:p>
        </p:txBody>
      </p:sp>
      <p:sp>
        <p:nvSpPr>
          <p:cNvPr id="3" name="Tijdelijke aanduiding voor inhoud 2">
            <a:extLst>
              <a:ext uri="{FF2B5EF4-FFF2-40B4-BE49-F238E27FC236}">
                <a16:creationId xmlns:a16="http://schemas.microsoft.com/office/drawing/2014/main" id="{01D041F1-5590-4296-914C-B4D15396D94A}"/>
              </a:ext>
            </a:extLst>
          </p:cNvPr>
          <p:cNvSpPr>
            <a:spLocks noGrp="1"/>
          </p:cNvSpPr>
          <p:nvPr>
            <p:ph idx="1"/>
          </p:nvPr>
        </p:nvSpPr>
        <p:spPr>
          <a:xfrm>
            <a:off x="491524" y="971551"/>
            <a:ext cx="8271476" cy="3348000"/>
          </a:xfrm>
        </p:spPr>
        <p:txBody>
          <a:bodyPr/>
          <a:lstStyle/>
          <a:p>
            <a:pPr algn="just"/>
            <a:r>
              <a:rPr lang="en-US" altLang="nl-NL" dirty="0"/>
              <a:t>Concept Frequency: the occurrence of a concept </a:t>
            </a:r>
            <a:r>
              <a:rPr lang="en-US" altLang="nl-NL" i="1" dirty="0">
                <a:latin typeface="Times New Roman" panose="02020603050405020304" pitchFamily="18" charset="0"/>
                <a:cs typeface="Times New Roman" panose="02020603050405020304" pitchFamily="18" charset="0"/>
              </a:rPr>
              <a:t>c</a:t>
            </a:r>
            <a:r>
              <a:rPr lang="en-US" altLang="nl-NL" i="1" baseline="-25000" dirty="0">
                <a:latin typeface="Times New Roman" panose="02020603050405020304" pitchFamily="18" charset="0"/>
                <a:cs typeface="Times New Roman" panose="02020603050405020304" pitchFamily="18" charset="0"/>
              </a:rPr>
              <a:t>i</a:t>
            </a:r>
            <a:r>
              <a:rPr lang="en-US" altLang="nl-NL" dirty="0"/>
              <a:t> in a document </a:t>
            </a:r>
            <a:r>
              <a:rPr lang="en-US" altLang="nl-NL" i="1" dirty="0" err="1">
                <a:latin typeface="Times New Roman" panose="02020603050405020304" pitchFamily="18" charset="0"/>
                <a:cs typeface="Times New Roman" panose="02020603050405020304" pitchFamily="18" charset="0"/>
              </a:rPr>
              <a:t>d</a:t>
            </a:r>
            <a:r>
              <a:rPr lang="en-US" altLang="nl-NL" i="1" baseline="-25000" dirty="0" err="1">
                <a:latin typeface="Times New Roman" panose="02020603050405020304" pitchFamily="18" charset="0"/>
                <a:cs typeface="Times New Roman" panose="02020603050405020304" pitchFamily="18" charset="0"/>
              </a:rPr>
              <a:t>j</a:t>
            </a:r>
            <a:r>
              <a:rPr lang="en-US" altLang="nl-NL" dirty="0"/>
              <a:t>, i.e.,</a:t>
            </a:r>
          </a:p>
          <a:p>
            <a:pPr algn="just"/>
            <a:endParaRPr lang="en-US" altLang="nl-NL" dirty="0"/>
          </a:p>
          <a:p>
            <a:pPr algn="just"/>
            <a:endParaRPr lang="en-US" altLang="nl-NL" dirty="0"/>
          </a:p>
          <a:p>
            <a:pPr algn="just"/>
            <a:endParaRPr lang="en-US" altLang="nl-NL" sz="600" dirty="0"/>
          </a:p>
          <a:p>
            <a:pPr algn="just"/>
            <a:r>
              <a:rPr lang="en-US" altLang="nl-NL" dirty="0"/>
              <a:t>Inverse Document Frequency: the occurrence of a concept </a:t>
            </a:r>
            <a:r>
              <a:rPr lang="en-US" altLang="nl-NL" i="1" dirty="0">
                <a:latin typeface="Times New Roman" panose="02020603050405020304" pitchFamily="18" charset="0"/>
                <a:cs typeface="Times New Roman" panose="02020603050405020304" pitchFamily="18" charset="0"/>
              </a:rPr>
              <a:t>c</a:t>
            </a:r>
            <a:r>
              <a:rPr lang="en-US" altLang="nl-NL" i="1" baseline="-25000" dirty="0">
                <a:latin typeface="Times New Roman" panose="02020603050405020304" pitchFamily="18" charset="0"/>
                <a:cs typeface="Times New Roman" panose="02020603050405020304" pitchFamily="18" charset="0"/>
              </a:rPr>
              <a:t>i</a:t>
            </a:r>
            <a:r>
              <a:rPr lang="en-US" altLang="nl-NL" dirty="0"/>
              <a:t> in a set of documents </a:t>
            </a:r>
            <a:r>
              <a:rPr lang="en-US" altLang="nl-NL" i="1" dirty="0">
                <a:latin typeface="Times New Roman" panose="02020603050405020304" pitchFamily="18" charset="0"/>
                <a:cs typeface="Times New Roman" panose="02020603050405020304" pitchFamily="18" charset="0"/>
              </a:rPr>
              <a:t>D</a:t>
            </a:r>
            <a:r>
              <a:rPr lang="en-US" altLang="nl-NL" dirty="0"/>
              <a:t>:</a:t>
            </a:r>
          </a:p>
          <a:p>
            <a:pPr algn="just"/>
            <a:endParaRPr lang="en-US" altLang="nl-NL" dirty="0"/>
          </a:p>
          <a:p>
            <a:pPr algn="just"/>
            <a:endParaRPr lang="en-US" altLang="nl-NL" sz="1400" dirty="0"/>
          </a:p>
          <a:p>
            <a:pPr algn="just"/>
            <a:endParaRPr lang="en-US" altLang="nl-NL" sz="900" dirty="0"/>
          </a:p>
          <a:p>
            <a:pPr algn="just"/>
            <a:r>
              <a:rPr lang="en-US" altLang="nl-NL" dirty="0"/>
              <a:t>And hence</a:t>
            </a:r>
          </a:p>
          <a:p>
            <a:endParaRPr lang="nl-NL" dirty="0"/>
          </a:p>
        </p:txBody>
      </p:sp>
      <p:sp>
        <p:nvSpPr>
          <p:cNvPr id="4" name="Tijdelijke aanduiding voor voettekst 3">
            <a:extLst>
              <a:ext uri="{FF2B5EF4-FFF2-40B4-BE49-F238E27FC236}">
                <a16:creationId xmlns:a16="http://schemas.microsoft.com/office/drawing/2014/main" id="{A2FC121E-5C77-4BC1-9F58-4428C62BA9E9}"/>
              </a:ext>
            </a:extLst>
          </p:cNvPr>
          <p:cNvSpPr>
            <a:spLocks noGrp="1"/>
          </p:cNvSpPr>
          <p:nvPr>
            <p:ph type="ftr" sz="quarter" idx="11"/>
          </p:nvPr>
        </p:nvSpPr>
        <p:spPr/>
        <p:txBody>
          <a:bodyPr/>
          <a:lstStyle/>
          <a:p>
            <a:r>
              <a:rPr lang="en-US"/>
              <a:t>31st International Conference on Advanced Information Systems Engineering (CAISE 2019)</a:t>
            </a:r>
            <a:endParaRPr lang="nl-NL"/>
          </a:p>
        </p:txBody>
      </p:sp>
      <p:graphicFrame>
        <p:nvGraphicFramePr>
          <p:cNvPr id="8" name="Object 2">
            <a:extLst>
              <a:ext uri="{FF2B5EF4-FFF2-40B4-BE49-F238E27FC236}">
                <a16:creationId xmlns:a16="http://schemas.microsoft.com/office/drawing/2014/main" id="{BAE8E8B7-A884-4220-A195-8000BBE14F08}"/>
              </a:ext>
            </a:extLst>
          </p:cNvPr>
          <p:cNvGraphicFramePr>
            <a:graphicFrameLocks noChangeAspect="1"/>
          </p:cNvGraphicFramePr>
          <p:nvPr>
            <p:extLst>
              <p:ext uri="{D42A27DB-BD31-4B8C-83A1-F6EECF244321}">
                <p14:modId xmlns:p14="http://schemas.microsoft.com/office/powerpoint/2010/main" val="3688107155"/>
              </p:ext>
            </p:extLst>
          </p:nvPr>
        </p:nvGraphicFramePr>
        <p:xfrm>
          <a:off x="631017" y="1193800"/>
          <a:ext cx="1413184" cy="756000"/>
        </p:xfrm>
        <a:graphic>
          <a:graphicData uri="http://schemas.openxmlformats.org/presentationml/2006/ole">
            <mc:AlternateContent xmlns:mc="http://schemas.openxmlformats.org/markup-compatibility/2006">
              <mc:Choice xmlns:v="urn:schemas-microsoft-com:vml" Requires="v">
                <p:oleObj spid="_x0000_s13347" name="Vergelijking" r:id="rId4" imgW="901309" imgH="482391" progId="Equation.3">
                  <p:embed/>
                </p:oleObj>
              </mc:Choice>
              <mc:Fallback>
                <p:oleObj name="Vergelijking" r:id="rId4" imgW="901309" imgH="482391" progId="Equation.3">
                  <p:embed/>
                  <p:pic>
                    <p:nvPicPr>
                      <p:cNvPr id="19461" name="Object 2">
                        <a:extLst>
                          <a:ext uri="{FF2B5EF4-FFF2-40B4-BE49-F238E27FC236}">
                            <a16:creationId xmlns:a16="http://schemas.microsoft.com/office/drawing/2014/main" id="{47F6EBD8-5E6B-488C-87A7-EB589797F1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17" y="1193800"/>
                        <a:ext cx="1413184" cy="75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3">
            <a:extLst>
              <a:ext uri="{FF2B5EF4-FFF2-40B4-BE49-F238E27FC236}">
                <a16:creationId xmlns:a16="http://schemas.microsoft.com/office/drawing/2014/main" id="{2A50D323-21BE-4810-87A4-28D5ED8B242C}"/>
              </a:ext>
            </a:extLst>
          </p:cNvPr>
          <p:cNvGraphicFramePr>
            <a:graphicFrameLocks noChangeAspect="1"/>
          </p:cNvGraphicFramePr>
          <p:nvPr>
            <p:extLst>
              <p:ext uri="{D42A27DB-BD31-4B8C-83A1-F6EECF244321}">
                <p14:modId xmlns:p14="http://schemas.microsoft.com/office/powerpoint/2010/main" val="3527582024"/>
              </p:ext>
            </p:extLst>
          </p:nvPr>
        </p:nvGraphicFramePr>
        <p:xfrm>
          <a:off x="619905" y="2395538"/>
          <a:ext cx="2491666" cy="777600"/>
        </p:xfrm>
        <a:graphic>
          <a:graphicData uri="http://schemas.openxmlformats.org/presentationml/2006/ole">
            <mc:AlternateContent xmlns:mc="http://schemas.openxmlformats.org/markup-compatibility/2006">
              <mc:Choice xmlns:v="urn:schemas-microsoft-com:vml" Requires="v">
                <p:oleObj spid="_x0000_s13348" name="Vergelijking" r:id="rId6" imgW="1422400" imgH="444500" progId="Equation.3">
                  <p:embed/>
                </p:oleObj>
              </mc:Choice>
              <mc:Fallback>
                <p:oleObj name="Vergelijking" r:id="rId6" imgW="1422400" imgH="444500" progId="Equation.3">
                  <p:embed/>
                  <p:pic>
                    <p:nvPicPr>
                      <p:cNvPr id="19462" name="Object 3">
                        <a:extLst>
                          <a:ext uri="{FF2B5EF4-FFF2-40B4-BE49-F238E27FC236}">
                            <a16:creationId xmlns:a16="http://schemas.microsoft.com/office/drawing/2014/main" id="{18BECF02-8CA5-4E59-A438-61DF4585A7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905" y="2395538"/>
                        <a:ext cx="2491666" cy="77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5">
            <a:extLst>
              <a:ext uri="{FF2B5EF4-FFF2-40B4-BE49-F238E27FC236}">
                <a16:creationId xmlns:a16="http://schemas.microsoft.com/office/drawing/2014/main" id="{6D70CF3A-6255-48EB-8FBE-1C95DDD39709}"/>
              </a:ext>
            </a:extLst>
          </p:cNvPr>
          <p:cNvGraphicFramePr>
            <a:graphicFrameLocks noChangeAspect="1"/>
          </p:cNvGraphicFramePr>
          <p:nvPr>
            <p:extLst>
              <p:ext uri="{D42A27DB-BD31-4B8C-83A1-F6EECF244321}">
                <p14:modId xmlns:p14="http://schemas.microsoft.com/office/powerpoint/2010/main" val="1273490273"/>
              </p:ext>
            </p:extLst>
          </p:nvPr>
        </p:nvGraphicFramePr>
        <p:xfrm>
          <a:off x="648480" y="3557588"/>
          <a:ext cx="2235288" cy="424800"/>
        </p:xfrm>
        <a:graphic>
          <a:graphicData uri="http://schemas.openxmlformats.org/presentationml/2006/ole">
            <mc:AlternateContent xmlns:mc="http://schemas.openxmlformats.org/markup-compatibility/2006">
              <mc:Choice xmlns:v="urn:schemas-microsoft-com:vml" Requires="v">
                <p:oleObj spid="_x0000_s13349" name="Vergelijking" r:id="rId8" imgW="1269449" imgH="241195" progId="Equation.3">
                  <p:embed/>
                </p:oleObj>
              </mc:Choice>
              <mc:Fallback>
                <p:oleObj name="Vergelijking" r:id="rId8" imgW="1269449" imgH="241195" progId="Equation.3">
                  <p:embed/>
                  <p:pic>
                    <p:nvPicPr>
                      <p:cNvPr id="19463" name="Object 5">
                        <a:extLst>
                          <a:ext uri="{FF2B5EF4-FFF2-40B4-BE49-F238E27FC236}">
                            <a16:creationId xmlns:a16="http://schemas.microsoft.com/office/drawing/2014/main" id="{04679E53-B092-41E8-BFA8-D5B97FA462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480" y="3557588"/>
                        <a:ext cx="2235288" cy="42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18094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Erasmus_ESE_B_NL_v1">
  <a:themeElements>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fontScheme name="Erasmus_500-700">
      <a:majorFont>
        <a:latin typeface="Museo Sans 700"/>
        <a:ea typeface=""/>
        <a:cs typeface=""/>
      </a:majorFont>
      <a:minorFont>
        <a:latin typeface="Museo Sans 500"/>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2.potx" id="{91A6F19B-1627-48DA-98E7-F14FDCD95BC8}" vid="{9E373E47-EBED-4C2E-81E9-7C35F947BC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Erasmus_ESE_B_NL_v1.potx</Template>
  <TotalTime>269</TotalTime>
  <Words>2254</Words>
  <Application>Microsoft Office PowerPoint</Application>
  <PresentationFormat>Diavoorstelling (16:9)</PresentationFormat>
  <Paragraphs>254</Paragraphs>
  <Slides>19</Slides>
  <Notes>14</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19</vt:i4>
      </vt:variant>
    </vt:vector>
  </HeadingPairs>
  <TitlesOfParts>
    <vt:vector size="28" baseType="lpstr">
      <vt:lpstr>Arial</vt:lpstr>
      <vt:lpstr>Calibri</vt:lpstr>
      <vt:lpstr>Museo Sans 100</vt:lpstr>
      <vt:lpstr>Museo Sans 500</vt:lpstr>
      <vt:lpstr>Museo Sans 700</vt:lpstr>
      <vt:lpstr>Museo Sans 900</vt:lpstr>
      <vt:lpstr>Times New Roman</vt:lpstr>
      <vt:lpstr>Erasmus_ESE_B_NL_v1</vt:lpstr>
      <vt:lpstr>Microsoft Vergelijking 3.0</vt:lpstr>
      <vt:lpstr>Bing-CF-IDF+: A Semantics-Driven News Recommender System</vt:lpstr>
      <vt:lpstr>Introduction (1)</vt:lpstr>
      <vt:lpstr>Introduction (2)</vt:lpstr>
      <vt:lpstr>Introduction (3)</vt:lpstr>
      <vt:lpstr>Introduction (4)</vt:lpstr>
      <vt:lpstr>Introduction (5)</vt:lpstr>
      <vt:lpstr>Introduction (6)</vt:lpstr>
      <vt:lpstr>TF-IDF</vt:lpstr>
      <vt:lpstr>CF-IDF</vt:lpstr>
      <vt:lpstr>CF-IDF+</vt:lpstr>
      <vt:lpstr>Bing-CF-IDF+</vt:lpstr>
      <vt:lpstr>Recommendations</vt:lpstr>
      <vt:lpstr>Implementation: Hermes</vt:lpstr>
      <vt:lpstr>Implementation: Ceryx</vt:lpstr>
      <vt:lpstr>Evaluation (1)</vt:lpstr>
      <vt:lpstr>Evaluation (2)</vt:lpstr>
      <vt:lpstr>Evaluation (3)</vt:lpstr>
      <vt:lpstr>Conclusions</vt:lpstr>
      <vt:lpstr>Questions? </vt:lpstr>
    </vt:vector>
  </TitlesOfParts>
  <Manager/>
  <Company>Erasmus School of Economics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User</dc:creator>
  <cp:keywords/>
  <dc:description>Erasmus ESE presentatie _x000d_versie 1.0 - Mei 2015_x000d_Ontwerp: Fabrique_x000d_Sjabloon: Ton Persoon</dc:description>
  <cp:lastModifiedBy>Frederik Hogenboom</cp:lastModifiedBy>
  <cp:revision>23</cp:revision>
  <dcterms:created xsi:type="dcterms:W3CDTF">2015-05-07T15:53:23Z</dcterms:created>
  <dcterms:modified xsi:type="dcterms:W3CDTF">2019-04-27T18:19:27Z</dcterms:modified>
  <cp:category/>
</cp:coreProperties>
</file>